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8" r:id="rId3"/>
    <p:sldId id="327" r:id="rId4"/>
    <p:sldId id="325" r:id="rId5"/>
    <p:sldId id="295" r:id="rId6"/>
    <p:sldId id="258" r:id="rId7"/>
    <p:sldId id="292" r:id="rId8"/>
    <p:sldId id="297" r:id="rId9"/>
    <p:sldId id="294" r:id="rId10"/>
    <p:sldId id="259" r:id="rId11"/>
    <p:sldId id="261" r:id="rId12"/>
    <p:sldId id="302" r:id="rId13"/>
    <p:sldId id="260" r:id="rId14"/>
    <p:sldId id="318" r:id="rId15"/>
    <p:sldId id="319" r:id="rId16"/>
    <p:sldId id="320" r:id="rId17"/>
    <p:sldId id="321" r:id="rId18"/>
    <p:sldId id="323" r:id="rId19"/>
    <p:sldId id="324" r:id="rId20"/>
    <p:sldId id="262" r:id="rId21"/>
    <p:sldId id="264" r:id="rId22"/>
    <p:sldId id="310" r:id="rId23"/>
    <p:sldId id="263" r:id="rId24"/>
    <p:sldId id="267" r:id="rId25"/>
    <p:sldId id="266" r:id="rId26"/>
    <p:sldId id="265" r:id="rId27"/>
    <p:sldId id="300" r:id="rId28"/>
    <p:sldId id="269" r:id="rId29"/>
    <p:sldId id="299" r:id="rId30"/>
    <p:sldId id="268" r:id="rId31"/>
    <p:sldId id="271" r:id="rId32"/>
    <p:sldId id="303" r:id="rId33"/>
    <p:sldId id="305" r:id="rId34"/>
    <p:sldId id="306" r:id="rId35"/>
    <p:sldId id="307" r:id="rId36"/>
    <p:sldId id="308" r:id="rId37"/>
    <p:sldId id="270" r:id="rId38"/>
    <p:sldId id="273" r:id="rId39"/>
    <p:sldId id="304" r:id="rId40"/>
    <p:sldId id="272" r:id="rId41"/>
    <p:sldId id="326" r:id="rId42"/>
    <p:sldId id="316" r:id="rId43"/>
    <p:sldId id="317" r:id="rId44"/>
    <p:sldId id="274" r:id="rId45"/>
    <p:sldId id="276" r:id="rId46"/>
    <p:sldId id="333" r:id="rId47"/>
    <p:sldId id="329" r:id="rId48"/>
    <p:sldId id="331" r:id="rId49"/>
    <p:sldId id="291" r:id="rId50"/>
    <p:sldId id="287" r:id="rId51"/>
    <p:sldId id="277" r:id="rId52"/>
    <p:sldId id="279" r:id="rId53"/>
    <p:sldId id="311" r:id="rId54"/>
    <p:sldId id="278" r:id="rId55"/>
    <p:sldId id="281" r:id="rId56"/>
    <p:sldId id="283" r:id="rId57"/>
    <p:sldId id="280" r:id="rId58"/>
    <p:sldId id="282" r:id="rId59"/>
    <p:sldId id="284" r:id="rId60"/>
    <p:sldId id="313" r:id="rId61"/>
    <p:sldId id="314" r:id="rId62"/>
    <p:sldId id="285" r:id="rId63"/>
    <p:sldId id="315" r:id="rId64"/>
    <p:sldId id="312" r:id="rId65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24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9" d="100"/>
          <a:sy n="79" d="100"/>
        </p:scale>
        <p:origin x="19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EE3EC-C094-4C25-8110-7FA5F0FFFF43}" type="datetimeFigureOut">
              <a:rPr lang="ru-RU"/>
              <a:pPr>
                <a:defRPr/>
              </a:pPr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6FFBB-AE06-463B-BD96-7ACA3F04E8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E7D05-B510-4309-8CA2-B61ECA443753}" type="datetimeFigureOut">
              <a:rPr lang="ru-RU"/>
              <a:pPr>
                <a:defRPr/>
              </a:pPr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3379C-A41E-48EC-B533-F27112359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6BCB4-5CD3-4CD2-BC7B-47AD90B42AD1}" type="datetimeFigureOut">
              <a:rPr lang="ru-RU"/>
              <a:pPr>
                <a:defRPr/>
              </a:pPr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AD025-028A-4AAA-A060-39E261D74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44476"/>
            <a:ext cx="11180233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17601" y="1905000"/>
            <a:ext cx="5236633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117601" y="4076700"/>
            <a:ext cx="5236633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6557434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C9B1D-E257-4BF5-9458-98CBC287EB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44476"/>
            <a:ext cx="11180233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17601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57434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92F93-E6E6-412C-8E9D-0023EDB3AF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44476"/>
            <a:ext cx="11180233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17601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557434" y="1905000"/>
            <a:ext cx="5236633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557434" y="4076700"/>
            <a:ext cx="5236633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66760-60B6-4222-9C8F-B40AB4FC6F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09601" y="244476"/>
            <a:ext cx="11180233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17601" y="1905000"/>
            <a:ext cx="5236633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557434" y="1905000"/>
            <a:ext cx="5236633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117601" y="4076700"/>
            <a:ext cx="5236633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57434" y="4076700"/>
            <a:ext cx="5236633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D4AD7-A88C-4A3F-B56A-F33EFDD939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9F8D9-29E6-4B13-9B30-E10AF8A32A79}" type="datetimeFigureOut">
              <a:rPr lang="ru-RU"/>
              <a:pPr>
                <a:defRPr/>
              </a:pPr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A570B-EF9C-4038-87EC-1385C8269F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D1DCD-C391-4949-9F31-92AE1395B19D}" type="datetimeFigureOut">
              <a:rPr lang="ru-RU"/>
              <a:pPr>
                <a:defRPr/>
              </a:pPr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CAF97-88F0-48D7-8A38-58C0C2E42B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11318-09E9-4EB3-928B-18299D91972E}" type="datetimeFigureOut">
              <a:rPr lang="ru-RU"/>
              <a:pPr>
                <a:defRPr/>
              </a:pPr>
              <a:t>30.11.2019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B0151-CF68-4AAE-AA4C-EFDD9781FC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C869-CB8A-4A0B-93CA-EC088026C3F1}" type="datetimeFigureOut">
              <a:rPr lang="ru-RU"/>
              <a:pPr>
                <a:defRPr/>
              </a:pPr>
              <a:t>30.11.2019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01060-41B9-40EE-A833-E5C2F412C4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9D88-04A7-461A-8893-F18044914FEF}" type="datetimeFigureOut">
              <a:rPr lang="ru-RU"/>
              <a:pPr>
                <a:defRPr/>
              </a:pPr>
              <a:t>30.11.2019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6720A-1FF4-4A8E-BEB6-53A1AE4A7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CC8F2-DD0E-42D0-8777-34FEE45DC0DA}" type="datetimeFigureOut">
              <a:rPr lang="ru-RU"/>
              <a:pPr>
                <a:defRPr/>
              </a:pPr>
              <a:t>30.11.2019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A19F4-C6E8-4EB7-B027-78BB66D460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90D5E-5023-47DA-8DA3-F91774C77204}" type="datetimeFigureOut">
              <a:rPr lang="ru-RU"/>
              <a:pPr>
                <a:defRPr/>
              </a:pPr>
              <a:t>30.11.2019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B9CFA-E014-403A-BAAF-BB4928B3F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2941D-F93E-4CB8-9654-D91D8A8D2CE9}" type="datetimeFigureOut">
              <a:rPr lang="ru-RU"/>
              <a:pPr>
                <a:defRPr/>
              </a:pPr>
              <a:t>30.11.2019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DDC13-1A68-4772-A041-1AF6DB396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FDCFA7D-F1BF-4D43-9E52-6020826A473D}" type="datetimeFigureOut">
              <a:rPr lang="ru-RU"/>
              <a:pPr>
                <a:defRPr/>
              </a:pPr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FA615E-4348-4A77-A024-7ACA868F9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64" r:id="rId12"/>
    <p:sldLayoutId id="2147483665" r:id="rId13"/>
    <p:sldLayoutId id="2147483666" r:id="rId14"/>
    <p:sldLayoutId id="2147483667" r:id="rId15"/>
  </p:sldLayoutIdLst>
  <p:transition spd="slow">
    <p:circl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2.jpeg"/><Relationship Id="rId4" Type="http://schemas.openxmlformats.org/officeDocument/2006/relationships/image" Target="../media/image9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86002" y="312691"/>
            <a:ext cx="11419996" cy="4951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5103813"/>
            <a:ext cx="12192000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Вклад Русской Православной Церкви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Великую Победу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3"/>
          <p:cNvSpPr>
            <a:spLocks noChangeArrowheads="1"/>
          </p:cNvSpPr>
          <p:nvPr/>
        </p:nvSpPr>
        <p:spPr bwMode="auto">
          <a:xfrm>
            <a:off x="5603875" y="328613"/>
            <a:ext cx="6375400" cy="3108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С первых дней Великой Отечественной войны Церковь укрепляла патриотизм, утешала верующих в скорби, поощряла к самоотверженному труду в тылу, мужественному участию в боевых операциях, поддерживала веру в победу над врагом.</a:t>
            </a:r>
          </a:p>
        </p:txBody>
      </p:sp>
      <p:sp>
        <p:nvSpPr>
          <p:cNvPr id="26626" name="Прямоугольник 4"/>
          <p:cNvSpPr>
            <a:spLocks noChangeArrowheads="1"/>
          </p:cNvSpPr>
          <p:nvPr/>
        </p:nvSpPr>
        <p:spPr bwMode="auto">
          <a:xfrm>
            <a:off x="5603875" y="3879850"/>
            <a:ext cx="6375400" cy="2678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«Журнал МП» печатал обращения митрополитов, речи и проповеди архиереев, статьи патриотического содержания. Прославлялся жертвенный подвиг русского народа, обличались злодеяния нацистов.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hqprint">
            <a:extLst/>
          </a:blip>
          <a:srcRect t="21054" b="-2042"/>
          <a:stretch/>
        </p:blipFill>
        <p:spPr>
          <a:xfrm>
            <a:off x="250589" y="328139"/>
            <a:ext cx="5120765" cy="6216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708025"/>
          </a:xfrm>
          <a:prstGeom prst="rect">
            <a:avLst/>
          </a:prstGeom>
          <a:solidFill>
            <a:srgbClr val="36242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Участие Церкви в событиях ВОВ</a:t>
            </a:r>
          </a:p>
        </p:txBody>
      </p:sp>
      <p:sp>
        <p:nvSpPr>
          <p:cNvPr id="27650" name="Прямоугольник 2"/>
          <p:cNvSpPr>
            <a:spLocks noChangeArrowheads="1"/>
          </p:cNvSpPr>
          <p:nvPr/>
        </p:nvSpPr>
        <p:spPr bwMode="auto">
          <a:xfrm>
            <a:off x="174625" y="966788"/>
            <a:ext cx="5351463" cy="4400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Патриотическая деятельность Церкви проявилась: в морально-нравственном влиянии; </a:t>
            </a:r>
          </a:p>
          <a:p>
            <a:r>
              <a:rPr lang="ru-RU" sz="2800" b="1">
                <a:latin typeface="Calibri" pitchFamily="34" charset="0"/>
              </a:rPr>
              <a:t>сборе средств в Фонд обороны; службе церковнослужителей в армии; участии в партизанском движении, помощи раненым бойцам, шефстве над госпиталями, создании санитарных пунктов... </a:t>
            </a:r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24" r="4861"/>
          <a:stretch/>
        </p:blipFill>
        <p:spPr>
          <a:xfrm>
            <a:off x="5786846" y="987242"/>
            <a:ext cx="6113414" cy="4446322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652" name="Прямоугольник 4"/>
          <p:cNvSpPr>
            <a:spLocks noChangeArrowheads="1"/>
          </p:cNvSpPr>
          <p:nvPr/>
        </p:nvSpPr>
        <p:spPr bwMode="auto">
          <a:xfrm>
            <a:off x="174625" y="5713413"/>
            <a:ext cx="11842750" cy="954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Патриотическая деятельность РПЦ оказала влияние на изменение религиозной политики советского руководства в годы войны.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 descr="Фото 6 Православный священник выступает перед бойцами партизанского соединения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/>
          </a:blip>
          <a:srcRect b="14038"/>
          <a:stretch/>
        </p:blipFill>
        <p:spPr>
          <a:xfrm>
            <a:off x="5773069" y="1440798"/>
            <a:ext cx="6085615" cy="3790553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6" name="Picture 8" descr="4b550e177dda"/>
          <p:cNvPicPr>
            <a:picLocks noChangeAspect="1" noChangeArrowheads="1"/>
          </p:cNvPicPr>
          <p:nvPr/>
        </p:nvPicPr>
        <p:blipFill rotWithShape="1">
          <a:blip r:embed="rId3">
            <a:extLst/>
          </a:blip>
          <a:srcRect t="4167" b="4040"/>
          <a:stretch/>
        </p:blipFill>
        <p:spPr bwMode="auto">
          <a:xfrm>
            <a:off x="250372" y="173842"/>
            <a:ext cx="4713514" cy="64412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8675" name="Прямоугольник 1"/>
          <p:cNvSpPr>
            <a:spLocks noChangeArrowheads="1"/>
          </p:cNvSpPr>
          <p:nvPr/>
        </p:nvSpPr>
        <p:spPr bwMode="auto">
          <a:xfrm>
            <a:off x="5773738" y="177800"/>
            <a:ext cx="6084887" cy="9540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Священник читает сводку Совинфомбюро жителям села</a:t>
            </a:r>
          </a:p>
        </p:txBody>
      </p:sp>
      <p:sp>
        <p:nvSpPr>
          <p:cNvPr id="28676" name="Прямоугольник 3"/>
          <p:cNvSpPr>
            <a:spLocks noChangeArrowheads="1"/>
          </p:cNvSpPr>
          <p:nvPr/>
        </p:nvSpPr>
        <p:spPr bwMode="auto">
          <a:xfrm>
            <a:off x="5773738" y="5545138"/>
            <a:ext cx="6084887" cy="954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Священник выступает </a:t>
            </a:r>
          </a:p>
          <a:p>
            <a:pPr algn="ctr"/>
            <a:r>
              <a:rPr lang="ru-RU" sz="2800" b="1">
                <a:latin typeface="Calibri" pitchFamily="34" charset="0"/>
              </a:rPr>
              <a:t>в партизанском отряде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708025"/>
          </a:xfrm>
          <a:prstGeom prst="rect">
            <a:avLst/>
          </a:prstGeom>
          <a:solidFill>
            <a:srgbClr val="36242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Русские священники в рядах Красной Армии</a:t>
            </a:r>
          </a:p>
        </p:txBody>
      </p:sp>
      <p:sp>
        <p:nvSpPr>
          <p:cNvPr id="29698" name="Прямоугольник 2"/>
          <p:cNvSpPr>
            <a:spLocks noChangeArrowheads="1"/>
          </p:cNvSpPr>
          <p:nvPr/>
        </p:nvSpPr>
        <p:spPr bwMode="auto">
          <a:xfrm>
            <a:off x="5224463" y="920750"/>
            <a:ext cx="6715125" cy="5694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Сотни священнослужителей были призваны в ряды действующей армии. </a:t>
            </a:r>
          </a:p>
          <a:p>
            <a:r>
              <a:rPr lang="ru-RU" sz="2800" b="1">
                <a:latin typeface="Calibri" pitchFamily="34" charset="0"/>
              </a:rPr>
              <a:t>Среди священнослужителей – воинов действующей армии – наиболее известны: иеромонах и будущий патриарх Пимен (Извеков), будущий архимандрит Кирилл (Павлов) - духовник Троице-Сергиевой лавры, духовный отец трёх русских патриархов; протоиереи Николай Колосов, Роман Косовский, Валентин Бирюков, Глеб Каледа, Василий Брылев, Алексий Осипов, Борис Бартов, Александр Смолкин…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/>
          </a:blip>
          <a:srcRect b="7351"/>
          <a:stretch/>
        </p:blipFill>
        <p:spPr>
          <a:xfrm>
            <a:off x="428534" y="921327"/>
            <a:ext cx="4012837" cy="53657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700" name="Прямоугольник 4"/>
          <p:cNvSpPr>
            <a:spLocks noChangeArrowheads="1"/>
          </p:cNvSpPr>
          <p:nvPr/>
        </p:nvSpPr>
        <p:spPr bwMode="auto">
          <a:xfrm>
            <a:off x="379413" y="5932488"/>
            <a:ext cx="4110037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Calibri" pitchFamily="34" charset="0"/>
              </a:rPr>
              <a:t>Старший лейтенант Извеков С. М. (будущий патриарх Пимен).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6" descr="Александр Смолкин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1990930" y="1021352"/>
            <a:ext cx="8210140" cy="565376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22" name="Прямоугольник 1"/>
          <p:cNvSpPr>
            <a:spLocks noChangeArrowheads="1"/>
          </p:cNvSpPr>
          <p:nvPr/>
        </p:nvSpPr>
        <p:spPr bwMode="auto">
          <a:xfrm>
            <a:off x="1990725" y="304800"/>
            <a:ext cx="821055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Протоиерей Александр Смолкин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439556" y="1047207"/>
            <a:ext cx="9312888" cy="54972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1746" name="Прямоугольник 3"/>
          <p:cNvSpPr>
            <a:spLocks noChangeArrowheads="1"/>
          </p:cNvSpPr>
          <p:nvPr/>
        </p:nvSpPr>
        <p:spPr bwMode="auto">
          <a:xfrm>
            <a:off x="1439863" y="304800"/>
            <a:ext cx="9312275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Архимандрит Петр (Кучер)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r="1328" b="1797"/>
          <a:stretch>
            <a:fillRect/>
          </a:stretch>
        </p:blipFill>
        <p:spPr bwMode="auto">
          <a:xfrm>
            <a:off x="1996281" y="566737"/>
            <a:ext cx="8199438" cy="62912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2770" name="Прямоугольник 3"/>
          <p:cNvSpPr>
            <a:spLocks noChangeArrowheads="1"/>
          </p:cNvSpPr>
          <p:nvPr/>
        </p:nvSpPr>
        <p:spPr bwMode="auto">
          <a:xfrm>
            <a:off x="1601788" y="187325"/>
            <a:ext cx="8988425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Митрополит Тверской и Кашинский Алексий (Коноплёв)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t="1518" r="865"/>
          <a:stretch>
            <a:fillRect/>
          </a:stretch>
        </p:blipFill>
        <p:spPr bwMode="auto">
          <a:xfrm>
            <a:off x="1827213" y="986247"/>
            <a:ext cx="8537575" cy="5591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3794" name="Прямоугольник 3"/>
          <p:cNvSpPr>
            <a:spLocks noChangeArrowheads="1"/>
          </p:cNvSpPr>
          <p:nvPr/>
        </p:nvSpPr>
        <p:spPr bwMode="auto">
          <a:xfrm>
            <a:off x="1827213" y="304800"/>
            <a:ext cx="8537575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Архимандрит Кирилл (Павлов)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14" descr="FX9JALjVKFw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237310" y="3489326"/>
            <a:ext cx="4752975" cy="3143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0660" name="Picture 12" descr="Аримандрит Нифонт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6904798" y="3500878"/>
            <a:ext cx="2054146" cy="3168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0661" name="Picture 13" descr="Прот Роман Касовский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37310" y="152400"/>
            <a:ext cx="2441575" cy="3124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0662" name="Picture 2"/>
          <p:cNvPicPr>
            <a:picLocks noChangeAspect="1" noChangeArrowheads="1"/>
          </p:cNvPicPr>
          <p:nvPr/>
        </p:nvPicPr>
        <p:blipFill>
          <a:blip r:embed="rId5">
            <a:extLst/>
          </a:blip>
          <a:srcRect t="4407" b="11916"/>
          <a:stretch>
            <a:fillRect/>
          </a:stretch>
        </p:blipFill>
        <p:spPr bwMode="auto">
          <a:xfrm>
            <a:off x="5796388" y="152400"/>
            <a:ext cx="2814077" cy="3124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0663" name="Picture 2"/>
          <p:cNvPicPr>
            <a:picLocks noChangeAspect="1" noChangeArrowheads="1"/>
          </p:cNvPicPr>
          <p:nvPr/>
        </p:nvPicPr>
        <p:blipFill rotWithShape="1">
          <a:blip r:embed="rId6">
            <a:extLst/>
          </a:blip>
          <a:srcRect t="1851" b="18292"/>
          <a:stretch/>
        </p:blipFill>
        <p:spPr bwMode="auto">
          <a:xfrm>
            <a:off x="2985261" y="149054"/>
            <a:ext cx="2613673" cy="3127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0664" name="Picture 2"/>
          <p:cNvPicPr>
            <a:picLocks noChangeAspect="1" noChangeArrowheads="1"/>
          </p:cNvPicPr>
          <p:nvPr/>
        </p:nvPicPr>
        <p:blipFill>
          <a:blip r:embed="rId7">
            <a:extLst/>
          </a:blip>
          <a:srcRect/>
          <a:stretch>
            <a:fillRect/>
          </a:stretch>
        </p:blipFill>
        <p:spPr bwMode="auto">
          <a:xfrm>
            <a:off x="4748941" y="3489326"/>
            <a:ext cx="2094895" cy="3143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807919" y="152400"/>
            <a:ext cx="3129326" cy="31293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9" descr="51553_1308_1291622539"/>
          <p:cNvPicPr>
            <a:picLocks noChangeAspect="1" noChangeArrowheads="1"/>
          </p:cNvPicPr>
          <p:nvPr/>
        </p:nvPicPr>
        <p:blipFill rotWithShape="1">
          <a:blip r:embed="rId9">
            <a:extLst/>
          </a:blip>
          <a:srcRect b="19486"/>
          <a:stretch/>
        </p:blipFill>
        <p:spPr bwMode="auto">
          <a:xfrm>
            <a:off x="8958944" y="3471365"/>
            <a:ext cx="3011714" cy="31612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33500" y="266700"/>
            <a:ext cx="9525000" cy="6324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/>
          <p:cNvPicPr>
            <a:picLocks noChangeAspect="1"/>
          </p:cNvPicPr>
          <p:nvPr/>
        </p:nvPicPr>
        <p:blipFill>
          <a:blip r:embed="rId2"/>
          <a:srcRect l="12871"/>
          <a:stretch>
            <a:fillRect/>
          </a:stretch>
        </p:blipFill>
        <p:spPr bwMode="auto">
          <a:xfrm>
            <a:off x="0" y="0"/>
            <a:ext cx="7861300" cy="676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рямоугольник 3"/>
          <p:cNvSpPr>
            <a:spLocks noChangeArrowheads="1"/>
          </p:cNvSpPr>
          <p:nvPr/>
        </p:nvSpPr>
        <p:spPr bwMode="auto">
          <a:xfrm>
            <a:off x="7967663" y="744538"/>
            <a:ext cx="4049712" cy="4402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В 2020 году будет праздноваться 75-летие победы русского народа в Великой Отечественной войне.  Всем известны жестокие поражения, героические сражения и военные победы советских людей в 1941-1945 гг. </a:t>
            </a:r>
          </a:p>
        </p:txBody>
      </p:sp>
    </p:spTree>
  </p:cSld>
  <p:clrMapOvr>
    <a:masterClrMapping/>
  </p:clrMapOvr>
  <p:transition advTm="8052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1"/>
          <p:cNvSpPr>
            <a:spLocks noChangeArrowheads="1"/>
          </p:cNvSpPr>
          <p:nvPr/>
        </p:nvSpPr>
        <p:spPr bwMode="auto">
          <a:xfrm>
            <a:off x="265113" y="325438"/>
            <a:ext cx="3965575" cy="4832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Памяти и уважения заслуживает ратный подвиг православных женщин. Многими наградами были награждены монахини София (Ошарина), Елисавета (Дмитриева), Адриана (Малышева), Серафима (Зубарева), Антония (Жертовская).</a:t>
            </a:r>
          </a:p>
        </p:txBody>
      </p:sp>
      <p:sp>
        <p:nvSpPr>
          <p:cNvPr id="36866" name="Прямоугольник 2"/>
          <p:cNvSpPr>
            <a:spLocks noChangeArrowheads="1"/>
          </p:cNvSpPr>
          <p:nvPr/>
        </p:nvSpPr>
        <p:spPr bwMode="auto">
          <a:xfrm>
            <a:off x="265113" y="5672138"/>
            <a:ext cx="11707812" cy="954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Сколько священнослужителей было на фронтах Великой Отечественной? Сколько погибло? Никто не вёл такого учета. Вечная им память…</a:t>
            </a:r>
          </a:p>
        </p:txBody>
      </p:sp>
      <p:pic>
        <p:nvPicPr>
          <p:cNvPr id="4" name="Picture 11" descr="Монахиня Елизавета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8355095" y="325957"/>
            <a:ext cx="3367919" cy="4913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13555" y="325957"/>
            <a:ext cx="3559292" cy="4913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708025"/>
          </a:xfrm>
          <a:prstGeom prst="rect">
            <a:avLst/>
          </a:prstGeom>
          <a:solidFill>
            <a:srgbClr val="36242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Участие Церкви в партизанском движении</a:t>
            </a:r>
          </a:p>
        </p:txBody>
      </p:sp>
      <p:sp>
        <p:nvSpPr>
          <p:cNvPr id="37890" name="Прямоугольник 2"/>
          <p:cNvSpPr>
            <a:spLocks noChangeArrowheads="1"/>
          </p:cNvSpPr>
          <p:nvPr/>
        </p:nvSpPr>
        <p:spPr bwMode="auto">
          <a:xfrm>
            <a:off x="4754563" y="769938"/>
            <a:ext cx="7302500" cy="3108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В тылу врага пастыри с риском для жизни укрывали красноармейцев, отставших при отступлении или бежавших из плена, вели антифашистскую агитацию среди населения, помогали советским военнопленным, спасали от гибели людей независимо от их веры и национальности. </a:t>
            </a:r>
          </a:p>
        </p:txBody>
      </p:sp>
      <p:sp>
        <p:nvSpPr>
          <p:cNvPr id="37891" name="Прямоугольник 3"/>
          <p:cNvSpPr>
            <a:spLocks noChangeArrowheads="1"/>
          </p:cNvSpPr>
          <p:nvPr/>
        </p:nvSpPr>
        <p:spPr bwMode="auto">
          <a:xfrm>
            <a:off x="4754563" y="4040188"/>
            <a:ext cx="7302500" cy="2676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Известны партизаны-разведчики: протоиереи Адриан Пневский, Александр Романушко, Василий Брага, Иван Рожанович, Михаил Скрипко, Вячеслав Новроцкий и другие. Многие герои остались неизвестными, но Господь ведает их имена…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4033" y="862149"/>
            <a:ext cx="4361955" cy="5855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8" descr="pskovs-_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2969623" y="877887"/>
            <a:ext cx="4800600" cy="3192463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3012" name="Picture 12" descr="Сергий Воскресенский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/>
          </a:blip>
          <a:srcRect/>
          <a:stretch>
            <a:fillRect/>
          </a:stretch>
        </p:blipFill>
        <p:spPr>
          <a:xfrm>
            <a:off x="8634548" y="825137"/>
            <a:ext cx="3200582" cy="405591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3013" name="Picture 14" descr="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/>
          </a:blip>
          <a:srcRect/>
          <a:stretch>
            <a:fillRect/>
          </a:stretch>
        </p:blipFill>
        <p:spPr>
          <a:xfrm>
            <a:off x="304799" y="3644537"/>
            <a:ext cx="4008191" cy="2946763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3014" name="Picture 17" descr="pop-1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5">
            <a:extLst/>
          </a:blip>
          <a:srcRect r="4840"/>
          <a:stretch/>
        </p:blipFill>
        <p:spPr>
          <a:xfrm>
            <a:off x="4562040" y="3644537"/>
            <a:ext cx="5013034" cy="2946763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12192000" cy="708025"/>
          </a:xfrm>
          <a:prstGeom prst="rect">
            <a:avLst/>
          </a:prstGeom>
          <a:solidFill>
            <a:srgbClr val="36242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Подвиг и трагедия Псковской духовной миссии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626600" y="5118100"/>
            <a:ext cx="2312988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Митрополит Сергий Воскресенский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Прямоугольник 2"/>
          <p:cNvSpPr>
            <a:spLocks noChangeArrowheads="1"/>
          </p:cNvSpPr>
          <p:nvPr/>
        </p:nvSpPr>
        <p:spPr bwMode="auto">
          <a:xfrm>
            <a:off x="200025" y="215900"/>
            <a:ext cx="5468938" cy="2678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В годы ВОВ священники РПЦ оказались на оккупированной территории между двух огней – немецкими оккупационными властями и советским руководством. </a:t>
            </a:r>
          </a:p>
        </p:txBody>
      </p:sp>
      <p:sp>
        <p:nvSpPr>
          <p:cNvPr id="39938" name="Прямоугольник 3"/>
          <p:cNvSpPr>
            <a:spLocks noChangeArrowheads="1"/>
          </p:cNvSpPr>
          <p:nvPr/>
        </p:nvSpPr>
        <p:spPr bwMode="auto">
          <a:xfrm>
            <a:off x="200025" y="3027363"/>
            <a:ext cx="5468938" cy="35385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Трагедия Псковской Православной миссии была в том, что священники вынуждены были призывать народ к смирению и хвалить немцев за то, что они «способствуют возрождению христианства на Псковской земле».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/>
          </a:blip>
          <a:srcRect l="5303" t="-216" b="1592"/>
          <a:stretch/>
        </p:blipFill>
        <p:spPr>
          <a:xfrm>
            <a:off x="5904411" y="216265"/>
            <a:ext cx="6065520" cy="6350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Прямоугольник 1"/>
          <p:cNvSpPr>
            <a:spLocks noChangeArrowheads="1"/>
          </p:cNvSpPr>
          <p:nvPr/>
        </p:nvSpPr>
        <p:spPr bwMode="auto">
          <a:xfrm>
            <a:off x="6858000" y="263525"/>
            <a:ext cx="5068888" cy="5692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Но те же священники вспоминали священные образы Александра Невского, Димитрия Донского, Кузьмы Минина, Дмитрия Пожарского, Фёдора Ушакова, Александра Суворова, Михаила Кутузова, вселяя в сердца людей уверенность, что и нынешних захватчиков рано или поздно сметут с лица земли Русской. Те же священники прятали у себя партизан.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/>
          </a:blip>
          <a:srcRect r="33349" b="8254"/>
          <a:stretch/>
        </p:blipFill>
        <p:spPr>
          <a:xfrm>
            <a:off x="148049" y="263158"/>
            <a:ext cx="6500946" cy="57326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963" name="Прямоугольник 5"/>
          <p:cNvSpPr>
            <a:spLocks noChangeArrowheads="1"/>
          </p:cNvSpPr>
          <p:nvPr/>
        </p:nvSpPr>
        <p:spPr bwMode="auto">
          <a:xfrm>
            <a:off x="147638" y="6149975"/>
            <a:ext cx="11779250" cy="5222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Псковская Православная миссия осталась в лоне РПЦ МП.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708025"/>
          </a:xfrm>
          <a:prstGeom prst="rect">
            <a:avLst/>
          </a:prstGeom>
          <a:solidFill>
            <a:srgbClr val="36242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Оказание помощи Красной Армии</a:t>
            </a:r>
          </a:p>
        </p:txBody>
      </p:sp>
      <p:sp>
        <p:nvSpPr>
          <p:cNvPr id="41986" name="Прямоугольник 2"/>
          <p:cNvSpPr>
            <a:spLocks noChangeArrowheads="1"/>
          </p:cNvSpPr>
          <p:nvPr/>
        </p:nvSpPr>
        <p:spPr bwMode="auto">
          <a:xfrm>
            <a:off x="227013" y="923925"/>
            <a:ext cx="11736387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Многообразной была патриотическая деятельность духовенства в тылу. </a:t>
            </a:r>
          </a:p>
        </p:txBody>
      </p:sp>
      <p:sp>
        <p:nvSpPr>
          <p:cNvPr id="41987" name="Прямоугольник 3"/>
          <p:cNvSpPr>
            <a:spLocks noChangeArrowheads="1"/>
          </p:cNvSpPr>
          <p:nvPr/>
        </p:nvSpPr>
        <p:spPr bwMode="auto">
          <a:xfrm>
            <a:off x="227013" y="1662113"/>
            <a:ext cx="5911850" cy="1816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В прифронтовой полосе при храмах существовали убежища для престарелых и детей, перевязочные пункты. </a:t>
            </a:r>
          </a:p>
        </p:txBody>
      </p:sp>
      <p:sp>
        <p:nvSpPr>
          <p:cNvPr id="41988" name="Прямоугольник 4"/>
          <p:cNvSpPr>
            <a:spLocks noChangeArrowheads="1"/>
          </p:cNvSpPr>
          <p:nvPr/>
        </p:nvSpPr>
        <p:spPr bwMode="auto">
          <a:xfrm>
            <a:off x="227013" y="3662363"/>
            <a:ext cx="5911850" cy="1816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Священнослужители рыли окопы, организовывали противовоздушную оборону, трудились на колхозных полях и в военных госпиталях. 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/>
          </a:blip>
          <a:srcRect l="22634" t="3050" r="5427"/>
          <a:stretch/>
        </p:blipFill>
        <p:spPr>
          <a:xfrm>
            <a:off x="6453051" y="1662076"/>
            <a:ext cx="5509804" cy="49855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990" name="Прямоугольник 7"/>
          <p:cNvSpPr>
            <a:spLocks noChangeArrowheads="1"/>
          </p:cNvSpPr>
          <p:nvPr/>
        </p:nvSpPr>
        <p:spPr bwMode="auto">
          <a:xfrm>
            <a:off x="227013" y="5692775"/>
            <a:ext cx="5911850" cy="955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В монастырях устраивались медпункты и госпитали.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Прямоугольник 1"/>
          <p:cNvSpPr>
            <a:spLocks noChangeArrowheads="1"/>
          </p:cNvSpPr>
          <p:nvPr/>
        </p:nvSpPr>
        <p:spPr bwMode="auto">
          <a:xfrm>
            <a:off x="144463" y="200025"/>
            <a:ext cx="11860212" cy="1385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Верующие и духовенство участвовали в помощи фронту: жертвовали в фонд обороны не только деньги, но и изделия из драгоценных и цветных металлов, вещи, обувь, полотно, шерсть...</a:t>
            </a:r>
          </a:p>
        </p:txBody>
      </p:sp>
      <p:sp>
        <p:nvSpPr>
          <p:cNvPr id="43010" name="Прямоугольник 2"/>
          <p:cNvSpPr>
            <a:spLocks noChangeArrowheads="1"/>
          </p:cNvSpPr>
          <p:nvPr/>
        </p:nvSpPr>
        <p:spPr bwMode="auto">
          <a:xfrm>
            <a:off x="6308725" y="1814513"/>
            <a:ext cx="5695950" cy="2678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В первые же годы войны в храмах Москвы было собрано более трех миллионов рублей на нужды фронта и обороны. В храмах Ленинграда собрали пять с половиной миллионов рублей.</a:t>
            </a:r>
          </a:p>
        </p:txBody>
      </p:sp>
      <p:sp>
        <p:nvSpPr>
          <p:cNvPr id="43011" name="Прямоугольник 3"/>
          <p:cNvSpPr>
            <a:spLocks noChangeArrowheads="1"/>
          </p:cNvSpPr>
          <p:nvPr/>
        </p:nvSpPr>
        <p:spPr bwMode="auto">
          <a:xfrm>
            <a:off x="6308725" y="4721225"/>
            <a:ext cx="5695950" cy="1816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На средства, собранные Церковью, были созданы воздушные эскадрильи имени Александра Невского и «За Родину».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/>
          </a:blip>
          <a:srcRect l="18087"/>
          <a:stretch/>
        </p:blipFill>
        <p:spPr>
          <a:xfrm>
            <a:off x="199933" y="1814816"/>
            <a:ext cx="5874295" cy="4723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6" descr="Фото 11 Колонна Дмитрий Донской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/>
          </a:blip>
          <a:srcRect l="5455"/>
          <a:stretch/>
        </p:blipFill>
        <p:spPr>
          <a:xfrm>
            <a:off x="287383" y="2225062"/>
            <a:ext cx="5368834" cy="4260623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1748" name="Picture 10" descr="Фото 12 Передача колонны им"/>
          <p:cNvPicPr>
            <a:picLocks noGrp="1" noChangeAspect="1" noChangeArrowheads="1"/>
          </p:cNvPicPr>
          <p:nvPr>
            <p:ph sz="half" idx="3"/>
          </p:nvPr>
        </p:nvPicPr>
        <p:blipFill>
          <a:blip r:embed="rId3">
            <a:extLst/>
          </a:blip>
          <a:srcRect/>
          <a:stretch>
            <a:fillRect/>
          </a:stretch>
        </p:blipFill>
        <p:spPr>
          <a:xfrm>
            <a:off x="5921827" y="2205446"/>
            <a:ext cx="6011451" cy="4299857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4035" name="Прямоугольник 1"/>
          <p:cNvSpPr>
            <a:spLocks noChangeArrowheads="1"/>
          </p:cNvSpPr>
          <p:nvPr/>
        </p:nvSpPr>
        <p:spPr bwMode="auto">
          <a:xfrm>
            <a:off x="1941513" y="406400"/>
            <a:ext cx="8308975" cy="1385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Танковая колонная «Дмитрий Донской» </a:t>
            </a:r>
            <a:br>
              <a:rPr lang="ru-RU" sz="2800" b="1">
                <a:latin typeface="Calibri" pitchFamily="34" charset="0"/>
              </a:rPr>
            </a:br>
            <a:r>
              <a:rPr lang="ru-RU" sz="2800" b="1">
                <a:latin typeface="Calibri" pitchFamily="34" charset="0"/>
              </a:rPr>
              <a:t>и истребители эскадрильи «Александр Невский», </a:t>
            </a:r>
            <a:br>
              <a:rPr lang="ru-RU" sz="2800" b="1">
                <a:latin typeface="Calibri" pitchFamily="34" charset="0"/>
              </a:rPr>
            </a:br>
            <a:r>
              <a:rPr lang="ru-RU" sz="2800" b="1">
                <a:latin typeface="Calibri" pitchFamily="34" charset="0"/>
              </a:rPr>
              <a:t>построенные на деньги, собранные Церковью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708025"/>
          </a:xfrm>
          <a:prstGeom prst="rect">
            <a:avLst/>
          </a:prstGeom>
          <a:solidFill>
            <a:srgbClr val="36242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Молитвенный подвиг Церкви</a:t>
            </a:r>
          </a:p>
        </p:txBody>
      </p:sp>
      <p:sp>
        <p:nvSpPr>
          <p:cNvPr id="45058" name="Прямоугольник 2"/>
          <p:cNvSpPr>
            <a:spLocks noChangeArrowheads="1"/>
          </p:cNvSpPr>
          <p:nvPr/>
        </p:nvSpPr>
        <p:spPr bwMode="auto">
          <a:xfrm>
            <a:off x="244475" y="811213"/>
            <a:ext cx="11703050" cy="954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Патриарший Местоблюститель митрополит Сергий отслужил первый молебен «О даровании победы» в Богоявленском соборе 26 июня 1941 г.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/>
          </a:blip>
          <a:srcRect l="12223"/>
          <a:stretch/>
        </p:blipFill>
        <p:spPr>
          <a:xfrm>
            <a:off x="5477692" y="1967591"/>
            <a:ext cx="6470467" cy="47343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5060" name="Прямоугольник 4"/>
          <p:cNvSpPr>
            <a:spLocks noChangeArrowheads="1"/>
          </p:cNvSpPr>
          <p:nvPr/>
        </p:nvSpPr>
        <p:spPr bwMode="auto">
          <a:xfrm>
            <a:off x="244475" y="1870075"/>
            <a:ext cx="5032375" cy="46148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700" b="1">
                <a:solidFill>
                  <a:srgbClr val="000000"/>
                </a:solidFill>
                <a:latin typeface="Calibri" pitchFamily="34" charset="0"/>
              </a:rPr>
              <a:t>С этого времени в храмах Московской Патриархии за богослужением читали молитву, написанную архиепископом Августином (Виноградовским) в войну 1812 г. и специально составленный «Молебен в нашествии супостатов» с многолетием «победоносному воинству нашему».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6" descr="pray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265611" y="267788"/>
            <a:ext cx="5064035" cy="4931229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4" name="Picture 9" descr="13-cbe70e0c1a43190f_landi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/>
          </a:blip>
          <a:srcRect/>
          <a:stretch>
            <a:fillRect/>
          </a:stretch>
        </p:blipFill>
        <p:spPr>
          <a:xfrm>
            <a:off x="5616124" y="1835330"/>
            <a:ext cx="6300773" cy="4683036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3"/>
          <p:cNvPicPr>
            <a:picLocks noChangeAspect="1"/>
          </p:cNvPicPr>
          <p:nvPr/>
        </p:nvPicPr>
        <p:blipFill>
          <a:blip r:embed="rId2"/>
          <a:srcRect r="410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Прямоугольник 4"/>
          <p:cNvSpPr>
            <a:spLocks noChangeArrowheads="1"/>
          </p:cNvSpPr>
          <p:nvPr/>
        </p:nvSpPr>
        <p:spPr bwMode="auto">
          <a:xfrm>
            <a:off x="2900363" y="5132388"/>
            <a:ext cx="9004300" cy="1477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000000"/>
                </a:solidFill>
                <a:latin typeface="Calibri" pitchFamily="34" charset="0"/>
              </a:rPr>
              <a:t>Но не все знают, что Русская Православная Церковь </a:t>
            </a:r>
          </a:p>
          <a:p>
            <a:pPr algn="ctr"/>
            <a:r>
              <a:rPr lang="ru-RU" sz="3000" b="1">
                <a:solidFill>
                  <a:srgbClr val="000000"/>
                </a:solidFill>
                <a:latin typeface="Calibri" pitchFamily="34" charset="0"/>
              </a:rPr>
              <a:t>не только внесла значительный вклад в победу, </a:t>
            </a:r>
          </a:p>
          <a:p>
            <a:pPr algn="ctr"/>
            <a:r>
              <a:rPr lang="ru-RU" sz="3000" b="1">
                <a:solidFill>
                  <a:srgbClr val="000000"/>
                </a:solidFill>
                <a:latin typeface="Calibri" pitchFamily="34" charset="0"/>
              </a:rPr>
              <a:t>но и оказала решающее влияние на исход войны.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Прямоугольник 1"/>
          <p:cNvSpPr>
            <a:spLocks noChangeArrowheads="1"/>
          </p:cNvSpPr>
          <p:nvPr/>
        </p:nvSpPr>
        <p:spPr bwMode="auto">
          <a:xfrm>
            <a:off x="5778500" y="268288"/>
            <a:ext cx="6096000" cy="3108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Особый молитвенный подвиг совершили в дни блокады митрополит Алексий (Симанский) </a:t>
            </a:r>
          </a:p>
          <a:p>
            <a:r>
              <a:rPr lang="ru-RU" sz="2800" b="1">
                <a:latin typeface="Calibri" pitchFamily="34" charset="0"/>
              </a:rPr>
              <a:t>с духовенством и верующими Ленинграда. Даже в суровые дни зимы 1941-1942 гг. не прекращались богослужения в городских храмах.</a:t>
            </a:r>
          </a:p>
        </p:txBody>
      </p:sp>
      <p:sp>
        <p:nvSpPr>
          <p:cNvPr id="47106" name="Прямоугольник 2"/>
          <p:cNvSpPr>
            <a:spLocks noChangeArrowheads="1"/>
          </p:cNvSpPr>
          <p:nvPr/>
        </p:nvSpPr>
        <p:spPr bwMode="auto">
          <a:xfrm>
            <a:off x="5778500" y="3897313"/>
            <a:ext cx="6096000" cy="2678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В годы войны преподобный Серафим Вырицкий, блаженная Матрона и другие святые усиленно молились не только о победе русского воинства, но и о спасении душ соотечественников, и даже врагов.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8729" y="154176"/>
            <a:ext cx="5265420" cy="3562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68729" y="3897086"/>
            <a:ext cx="5265420" cy="2839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Прямоугольник 1"/>
          <p:cNvSpPr>
            <a:spLocks noChangeArrowheads="1"/>
          </p:cNvSpPr>
          <p:nvPr/>
        </p:nvSpPr>
        <p:spPr bwMode="auto">
          <a:xfrm>
            <a:off x="134938" y="192088"/>
            <a:ext cx="6958012" cy="2678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Серафим Вырицкий, по примеру Серафима Саровского, днем и ночью молился на камне о спасении России. </a:t>
            </a:r>
          </a:p>
          <a:p>
            <a:r>
              <a:rPr lang="ru-RU" sz="2800" b="1">
                <a:latin typeface="Calibri" pitchFamily="34" charset="0"/>
              </a:rPr>
              <a:t>О. Серафим говорил, что Господь дарует русскому народу победу, если тот укрепится в православной вере. </a:t>
            </a:r>
          </a:p>
        </p:txBody>
      </p:sp>
      <p:sp>
        <p:nvSpPr>
          <p:cNvPr id="48130" name="Прямоугольник 2"/>
          <p:cNvSpPr>
            <a:spLocks noChangeArrowheads="1"/>
          </p:cNvSpPr>
          <p:nvPr/>
        </p:nvSpPr>
        <p:spPr bwMode="auto">
          <a:xfrm>
            <a:off x="134938" y="3140075"/>
            <a:ext cx="6958012" cy="3538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0000"/>
                </a:solidFill>
                <a:latin typeface="Calibri" pitchFamily="34" charset="0"/>
              </a:rPr>
              <a:t>«Пройдет гроза над Русскою землею,</a:t>
            </a:r>
          </a:p>
          <a:p>
            <a:r>
              <a:rPr lang="ru-RU" sz="2800" b="1" i="1">
                <a:solidFill>
                  <a:srgbClr val="000000"/>
                </a:solidFill>
                <a:latin typeface="Calibri" pitchFamily="34" charset="0"/>
              </a:rPr>
              <a:t>Народу русскому Господь грехи простит,</a:t>
            </a:r>
          </a:p>
          <a:p>
            <a:r>
              <a:rPr lang="ru-RU" sz="2800" b="1" i="1">
                <a:solidFill>
                  <a:srgbClr val="000000"/>
                </a:solidFill>
                <a:latin typeface="Calibri" pitchFamily="34" charset="0"/>
              </a:rPr>
              <a:t>И крест святой Божественной красою</a:t>
            </a:r>
          </a:p>
          <a:p>
            <a:r>
              <a:rPr lang="ru-RU" sz="2800" b="1" i="1">
                <a:solidFill>
                  <a:srgbClr val="000000"/>
                </a:solidFill>
                <a:latin typeface="Calibri" pitchFamily="34" charset="0"/>
              </a:rPr>
              <a:t>На храмах Божиих вновь ярко заблестит.</a:t>
            </a:r>
          </a:p>
          <a:p>
            <a:r>
              <a:rPr lang="ru-RU" sz="2800" b="1" i="1">
                <a:solidFill>
                  <a:srgbClr val="000000"/>
                </a:solidFill>
                <a:latin typeface="Calibri" pitchFamily="34" charset="0"/>
              </a:rPr>
              <a:t>И звон колоколов всю нашу Русь Святую</a:t>
            </a:r>
          </a:p>
          <a:p>
            <a:r>
              <a:rPr lang="ru-RU" sz="2800" b="1" i="1">
                <a:solidFill>
                  <a:srgbClr val="000000"/>
                </a:solidFill>
                <a:latin typeface="Calibri" pitchFamily="34" charset="0"/>
              </a:rPr>
              <a:t>От сна греховного к спасенью пробудит,</a:t>
            </a:r>
          </a:p>
          <a:p>
            <a:r>
              <a:rPr lang="ru-RU" sz="2800" b="1" i="1">
                <a:solidFill>
                  <a:srgbClr val="000000"/>
                </a:solidFill>
                <a:latin typeface="Calibri" pitchFamily="34" charset="0"/>
              </a:rPr>
              <a:t>Открыты будут вновь обители святые,</a:t>
            </a:r>
          </a:p>
          <a:p>
            <a:r>
              <a:rPr lang="ru-RU" sz="2800" b="1" i="1">
                <a:solidFill>
                  <a:srgbClr val="000000"/>
                </a:solidFill>
                <a:latin typeface="Calibri" pitchFamily="34" charset="0"/>
              </a:rPr>
              <a:t>И вера в Бога всех соединит».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/>
          </a:blip>
          <a:srcRect t="2271" r="3981"/>
          <a:stretch/>
        </p:blipFill>
        <p:spPr>
          <a:xfrm>
            <a:off x="7354389" y="208784"/>
            <a:ext cx="4635960" cy="6470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7" descr="Фото 7  Водосвятный молебен на Днепре и крестный ход верующих села Лоцкаменка (Украина)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/>
          </a:blip>
          <a:srcRect r="28087"/>
          <a:stretch/>
        </p:blipFill>
        <p:spPr>
          <a:xfrm>
            <a:off x="6930916" y="2351314"/>
            <a:ext cx="4917095" cy="4295287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6869" name="Picture 11" descr="Фото 4 Молитва о спасении Отечества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/>
          </a:blip>
          <a:srcRect/>
          <a:stretch>
            <a:fillRect/>
          </a:stretch>
        </p:blipFill>
        <p:spPr>
          <a:xfrm>
            <a:off x="343132" y="996156"/>
            <a:ext cx="6912183" cy="446411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9155" name="Прямоугольник 1"/>
          <p:cNvSpPr>
            <a:spLocks noChangeArrowheads="1"/>
          </p:cNvSpPr>
          <p:nvPr/>
        </p:nvSpPr>
        <p:spPr bwMode="auto">
          <a:xfrm>
            <a:off x="342900" y="280988"/>
            <a:ext cx="11504613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Молебны в освобожденных селах и городах…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9" descr="220px-Валентин_Феликсович_Войно-Ясенецкий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357050" y="1504406"/>
            <a:ext cx="3694724" cy="510435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6" name="Picture 10" descr="43132482_906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/>
          </a:blip>
          <a:srcRect/>
          <a:stretch>
            <a:fillRect/>
          </a:stretch>
        </p:blipFill>
        <p:spPr>
          <a:xfrm>
            <a:off x="8370388" y="1504406"/>
            <a:ext cx="3508103" cy="5262154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2736850"/>
            <a:ext cx="4953000" cy="2798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0180" name="Прямоугольник 1"/>
          <p:cNvSpPr>
            <a:spLocks noChangeArrowheads="1"/>
          </p:cNvSpPr>
          <p:nvPr/>
        </p:nvSpPr>
        <p:spPr bwMode="auto">
          <a:xfrm>
            <a:off x="357188" y="268288"/>
            <a:ext cx="11464925" cy="954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Валентин Феликсович Войно-Ясенецкий – профессор хирургии, лауреат сталинской премии, святой Русской Православной Церкви…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39238" y="2130425"/>
            <a:ext cx="29051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6625" y="207963"/>
            <a:ext cx="299561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Прямоугольник 1"/>
          <p:cNvSpPr>
            <a:spLocks noChangeArrowheads="1"/>
          </p:cNvSpPr>
          <p:nvPr/>
        </p:nvSpPr>
        <p:spPr bwMode="auto">
          <a:xfrm>
            <a:off x="187325" y="207963"/>
            <a:ext cx="5703888" cy="64944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 b="1">
                <a:latin typeface="Calibri" pitchFamily="34" charset="0"/>
              </a:rPr>
              <a:t>Когда началась война Лука Войно-Ясенецкий из ссылки отправляет телеграмму Председателю Президиума Верховного Совета СССР Михаилу Ивановичу Калинину: «Я, епископ Лука, профессор Войно-Ясенецкий, отбываю ссылку по статье 58 в поселке Большая Мурта Красноярского края. Являясь специалистом по гнойной хирургии, могу оказать помощь воинам в условиях фронта или тыла, там, где будет мне доверено. Прошу ссылку мою прервать и направить в госпиталь. По окончании войны готов вернуться в ссылку. Епископ Лука»…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1575" y="4056063"/>
            <a:ext cx="4181475" cy="2566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2313" y="338138"/>
            <a:ext cx="4611687" cy="3373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0965" name="Picture 11" descr="св лука5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90650" y="337975"/>
            <a:ext cx="3886200" cy="35925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86638" y="3411538"/>
            <a:ext cx="4429125" cy="3105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3" descr="JpJp1fohJ5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74171" y="266003"/>
            <a:ext cx="3653245" cy="4962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988" name="Picture 4" descr="Sv"/>
          <p:cNvPicPr>
            <a:picLocks noChangeAspect="1" noChangeArrowheads="1"/>
          </p:cNvPicPr>
          <p:nvPr/>
        </p:nvPicPr>
        <p:blipFill rotWithShape="1">
          <a:blip r:embed="rId3">
            <a:extLst/>
          </a:blip>
          <a:srcRect l="3365" r="17888"/>
          <a:stretch/>
        </p:blipFill>
        <p:spPr bwMode="auto">
          <a:xfrm>
            <a:off x="5303521" y="266003"/>
            <a:ext cx="6645728" cy="63295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3251" name="Прямоугольник 1"/>
          <p:cNvSpPr>
            <a:spLocks noChangeArrowheads="1"/>
          </p:cNvSpPr>
          <p:nvPr/>
        </p:nvSpPr>
        <p:spPr bwMode="auto">
          <a:xfrm>
            <a:off x="174625" y="5422900"/>
            <a:ext cx="5664200" cy="1200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Памятник святому Архиепископу Луке </a:t>
            </a:r>
          </a:p>
          <a:p>
            <a:pPr algn="ctr"/>
            <a:r>
              <a:rPr lang="ru-RU" sz="2400" b="1">
                <a:latin typeface="Calibri" pitchFamily="34" charset="0"/>
              </a:rPr>
              <a:t>в г.Красноярске: «Выдающемуся хирургу В.Ф. Войно-Ясенецкому»</a:t>
            </a:r>
          </a:p>
        </p:txBody>
      </p:sp>
      <p:sp>
        <p:nvSpPr>
          <p:cNvPr id="53252" name="Прямоугольник 2"/>
          <p:cNvSpPr>
            <a:spLocks noChangeArrowheads="1"/>
          </p:cNvSpPr>
          <p:nvPr/>
        </p:nvSpPr>
        <p:spPr bwMode="auto">
          <a:xfrm>
            <a:off x="4140200" y="239713"/>
            <a:ext cx="2482850" cy="138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Святитель Лука (Войно-Ясенецкий)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1323975"/>
          </a:xfrm>
          <a:prstGeom prst="rect">
            <a:avLst/>
          </a:prstGeom>
          <a:solidFill>
            <a:srgbClr val="36242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Обращение советского народа к православию.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Чудеса и знамения в военные годы.</a:t>
            </a:r>
          </a:p>
        </p:txBody>
      </p:sp>
      <p:sp>
        <p:nvSpPr>
          <p:cNvPr id="54274" name="Прямоугольник 3"/>
          <p:cNvSpPr>
            <a:spLocks noChangeArrowheads="1"/>
          </p:cNvSpPr>
          <p:nvPr/>
        </p:nvSpPr>
        <p:spPr bwMode="auto">
          <a:xfrm>
            <a:off x="111125" y="5686425"/>
            <a:ext cx="5545138" cy="101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Ленинградское чудо. 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Икона Казанской Божьей Матери</a:t>
            </a:r>
            <a:r>
              <a:rPr lang="ru-RU" sz="3000" b="1">
                <a:solidFill>
                  <a:srgbClr val="C00000"/>
                </a:solidFill>
                <a:latin typeface="Calibri" pitchFamily="34" charset="0"/>
              </a:rPr>
              <a:t>. </a:t>
            </a:r>
          </a:p>
        </p:txBody>
      </p:sp>
      <p:sp>
        <p:nvSpPr>
          <p:cNvPr id="54275" name="Прямоугольник 4"/>
          <p:cNvSpPr>
            <a:spLocks noChangeArrowheads="1"/>
          </p:cNvSpPr>
          <p:nvPr/>
        </p:nvSpPr>
        <p:spPr bwMode="auto">
          <a:xfrm>
            <a:off x="9566275" y="4022725"/>
            <a:ext cx="2451100" cy="2676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Московское чудо. 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Икона Тихвинской Божьей Матери. </a:t>
            </a:r>
          </a:p>
        </p:txBody>
      </p:sp>
      <p:pic>
        <p:nvPicPr>
          <p:cNvPr id="6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763" r="17490" b="4622"/>
          <a:stretch/>
        </p:blipFill>
        <p:spPr>
          <a:xfrm>
            <a:off x="5871705" y="2639307"/>
            <a:ext cx="3535681" cy="4060422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5"/>
          <p:cNvPicPr>
            <a:picLocks noChangeAspect="1"/>
          </p:cNvPicPr>
          <p:nvPr/>
        </p:nvPicPr>
        <p:blipFill rotWithShape="1">
          <a:blip r:embed="rId3"/>
          <a:srcRect b="6061"/>
          <a:stretch/>
        </p:blipFill>
        <p:spPr>
          <a:xfrm>
            <a:off x="114154" y="1477861"/>
            <a:ext cx="5485553" cy="41130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278" name="Прямоугольник 7"/>
          <p:cNvSpPr>
            <a:spLocks noChangeArrowheads="1"/>
          </p:cNvSpPr>
          <p:nvPr/>
        </p:nvSpPr>
        <p:spPr bwMode="auto">
          <a:xfrm>
            <a:off x="5799138" y="1414463"/>
            <a:ext cx="6218237" cy="954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Многие атеисты, обратились во время войны к вере, увидев Божии чудеса.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Прямоугольник 1"/>
          <p:cNvSpPr>
            <a:spLocks noChangeArrowheads="1"/>
          </p:cNvSpPr>
          <p:nvPr/>
        </p:nvSpPr>
        <p:spPr bwMode="auto">
          <a:xfrm>
            <a:off x="303213" y="349250"/>
            <a:ext cx="640715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Казанская икона в Сталинграде</a:t>
            </a:r>
          </a:p>
        </p:txBody>
      </p:sp>
      <p:sp>
        <p:nvSpPr>
          <p:cNvPr id="55298" name="Прямоугольник 2"/>
          <p:cNvSpPr>
            <a:spLocks noChangeArrowheads="1"/>
          </p:cNvSpPr>
          <p:nvPr/>
        </p:nvSpPr>
        <p:spPr bwMode="auto">
          <a:xfrm>
            <a:off x="7085013" y="4960938"/>
            <a:ext cx="4803775" cy="138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Штурм Кенигсберга 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и явление «русской Мадонны».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390" r="5443"/>
          <a:stretch/>
        </p:blipFill>
        <p:spPr>
          <a:xfrm>
            <a:off x="303790" y="1672046"/>
            <a:ext cx="6406320" cy="48493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8123" r="20977"/>
          <a:stretch/>
        </p:blipFill>
        <p:spPr>
          <a:xfrm>
            <a:off x="6972530" y="466689"/>
            <a:ext cx="4916223" cy="3874923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7" descr="i_00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224247" y="352697"/>
            <a:ext cx="4431117" cy="6200504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892" name="Picture 8" descr="41976_32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/>
          </a:blip>
          <a:srcRect/>
          <a:stretch>
            <a:fillRect/>
          </a:stretch>
        </p:blipFill>
        <p:spPr>
          <a:xfrm>
            <a:off x="4887685" y="1175612"/>
            <a:ext cx="3757380" cy="333542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893" name="Picture 10" descr="i3486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/>
          </a:blip>
          <a:srcRect/>
          <a:stretch>
            <a:fillRect/>
          </a:stretch>
        </p:blipFill>
        <p:spPr>
          <a:xfrm>
            <a:off x="8171153" y="2873829"/>
            <a:ext cx="3795875" cy="3679372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6324" name="Прямоугольник 1"/>
          <p:cNvSpPr>
            <a:spLocks noChangeArrowheads="1"/>
          </p:cNvSpPr>
          <p:nvPr/>
        </p:nvSpPr>
        <p:spPr bwMode="auto">
          <a:xfrm>
            <a:off x="4887913" y="352425"/>
            <a:ext cx="6950075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Митрополит Гор Ливанских Илия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6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808947" y="124064"/>
            <a:ext cx="8239361" cy="6577181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482" name="Прямоугольник 2"/>
          <p:cNvSpPr>
            <a:spLocks noChangeArrowheads="1"/>
          </p:cNvSpPr>
          <p:nvPr/>
        </p:nvSpPr>
        <p:spPr bwMode="auto">
          <a:xfrm>
            <a:off x="469900" y="701675"/>
            <a:ext cx="2965450" cy="3324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>
                <a:solidFill>
                  <a:srgbClr val="000000"/>
                </a:solidFill>
                <a:latin typeface="Calibri" pitchFamily="34" charset="0"/>
              </a:rPr>
              <a:t>Русский народ объединился </a:t>
            </a:r>
          </a:p>
          <a:p>
            <a:r>
              <a:rPr lang="ru-RU" sz="3000" b="1">
                <a:solidFill>
                  <a:srgbClr val="000000"/>
                </a:solidFill>
                <a:latin typeface="Calibri" pitchFamily="34" charset="0"/>
              </a:rPr>
              <a:t>под знаменем веры и сумел спасти Россию </a:t>
            </a:r>
          </a:p>
          <a:p>
            <a:r>
              <a:rPr lang="ru-RU" sz="3000" b="1">
                <a:solidFill>
                  <a:srgbClr val="000000"/>
                </a:solidFill>
                <a:latin typeface="Calibri" pitchFamily="34" charset="0"/>
              </a:rPr>
              <a:t>и весь мир от уничтожения.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Прямоугольник 1"/>
          <p:cNvSpPr>
            <a:spLocks noChangeArrowheads="1"/>
          </p:cNvSpPr>
          <p:nvPr/>
        </p:nvSpPr>
        <p:spPr bwMode="auto">
          <a:xfrm>
            <a:off x="234950" y="149225"/>
            <a:ext cx="6008688" cy="5540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C00000"/>
                </a:solidFill>
                <a:latin typeface="Calibri" pitchFamily="34" charset="0"/>
              </a:rPr>
              <a:t>«Письмо солдата к Богу»</a:t>
            </a:r>
          </a:p>
        </p:txBody>
      </p:sp>
      <p:sp>
        <p:nvSpPr>
          <p:cNvPr id="57346" name="Прямоугольник 2"/>
          <p:cNvSpPr>
            <a:spLocks noChangeArrowheads="1"/>
          </p:cNvSpPr>
          <p:nvPr/>
        </p:nvSpPr>
        <p:spPr bwMode="auto">
          <a:xfrm>
            <a:off x="6443663" y="3829050"/>
            <a:ext cx="5429250" cy="1814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В кармане простреленной шинели было найдено </a:t>
            </a:r>
            <a:r>
              <a:rPr lang="ru-RU" sz="2800" b="1" i="1">
                <a:solidFill>
                  <a:srgbClr val="C00000"/>
                </a:solidFill>
                <a:latin typeface="Calibri" pitchFamily="34" charset="0"/>
              </a:rPr>
              <a:t>письмо советского солдата Александра Зацепы</a:t>
            </a:r>
            <a:r>
              <a:rPr lang="ru-RU" sz="2800" b="1">
                <a:latin typeface="Calibri" pitchFamily="34" charset="0"/>
              </a:rPr>
              <a:t>, погибшего в 1942.</a:t>
            </a:r>
          </a:p>
        </p:txBody>
      </p:sp>
      <p:pic>
        <p:nvPicPr>
          <p:cNvPr id="5" name="Picture 4" descr="0c34340036d7"/>
          <p:cNvPicPr>
            <a:picLocks noChangeAspect="1" noChangeArrowheads="1"/>
          </p:cNvPicPr>
          <p:nvPr/>
        </p:nvPicPr>
        <p:blipFill rotWithShape="1">
          <a:blip r:embed="rId2">
            <a:extLst/>
          </a:blip>
          <a:srcRect r="21368"/>
          <a:stretch/>
        </p:blipFill>
        <p:spPr bwMode="auto">
          <a:xfrm>
            <a:off x="235133" y="911441"/>
            <a:ext cx="6008914" cy="57313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Объект 14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/>
          <a:srcRect t="24223" b="27381"/>
          <a:stretch/>
        </p:blipFill>
        <p:spPr>
          <a:xfrm>
            <a:off x="6443509" y="149860"/>
            <a:ext cx="5434847" cy="354165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7349" name="Прямоугольник 3"/>
          <p:cNvSpPr>
            <a:spLocks noChangeArrowheads="1"/>
          </p:cNvSpPr>
          <p:nvPr/>
        </p:nvSpPr>
        <p:spPr bwMode="auto">
          <a:xfrm>
            <a:off x="6443663" y="5688013"/>
            <a:ext cx="5429250" cy="954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Письмо обращено не к матери, </a:t>
            </a:r>
          </a:p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не к отцу, не к любимой, а к Богу.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3013" y="155575"/>
            <a:ext cx="9705975" cy="654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6" descr="Иван Михайлович Алипий Воронов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2057400" y="1360670"/>
            <a:ext cx="7696200" cy="5135562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9394" name="Прямоугольник 1"/>
          <p:cNvSpPr>
            <a:spLocks noChangeArrowheads="1"/>
          </p:cNvSpPr>
          <p:nvPr/>
        </p:nvSpPr>
        <p:spPr bwMode="auto">
          <a:xfrm>
            <a:off x="1728788" y="171450"/>
            <a:ext cx="8709025" cy="9540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Артиллерист Иван Михайлович Воронов </a:t>
            </a:r>
            <a:br>
              <a:rPr lang="ru-RU" sz="2800" b="1">
                <a:latin typeface="Calibri" pitchFamily="34" charset="0"/>
              </a:rPr>
            </a:br>
            <a:r>
              <a:rPr lang="ru-RU" sz="2800" b="1">
                <a:latin typeface="Calibri" pitchFamily="34" charset="0"/>
              </a:rPr>
              <a:t>– архимандрит Псково-Печерского монастыря Алипий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10" descr="Мон Адриана Нат Влад Малышев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1968137" y="894853"/>
            <a:ext cx="8255726" cy="5693185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0418" name="Прямоугольник 1"/>
          <p:cNvSpPr>
            <a:spLocks noChangeArrowheads="1"/>
          </p:cNvSpPr>
          <p:nvPr/>
        </p:nvSpPr>
        <p:spPr bwMode="auto">
          <a:xfrm>
            <a:off x="914400" y="231775"/>
            <a:ext cx="103632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Монахиня Адриана (в миру – Наталья Владимировна Малышева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708025"/>
          </a:xfrm>
          <a:prstGeom prst="rect">
            <a:avLst/>
          </a:prstGeom>
          <a:solidFill>
            <a:srgbClr val="36242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Советское руководство и Православная Церковь</a:t>
            </a:r>
          </a:p>
        </p:txBody>
      </p:sp>
      <p:sp>
        <p:nvSpPr>
          <p:cNvPr id="61442" name="Прямоугольник 2"/>
          <p:cNvSpPr>
            <a:spLocks noChangeArrowheads="1"/>
          </p:cNvSpPr>
          <p:nvPr/>
        </p:nvSpPr>
        <p:spPr bwMode="auto">
          <a:xfrm>
            <a:off x="357188" y="1041400"/>
            <a:ext cx="6278562" cy="4832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Руководству СССР нужен был диалог </a:t>
            </a:r>
          </a:p>
          <a:p>
            <a:r>
              <a:rPr lang="ru-RU" sz="2800" b="1">
                <a:latin typeface="Calibri" pitchFamily="34" charset="0"/>
              </a:rPr>
              <a:t>с Церковью «во имя единства верующих и атеистов, борющихся с одним врагом Родины – фашизмом», необходимо было нейтрализовать религиозный фактор, использованный германскими оккупационными властями и убедить союзников, </a:t>
            </a:r>
          </a:p>
          <a:p>
            <a:r>
              <a:rPr lang="ru-RU" sz="2800" b="1">
                <a:latin typeface="Calibri" pitchFamily="34" charset="0"/>
              </a:rPr>
              <a:t>что положение Церкви в СССР соответствует демократическим стандартам.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/>
          </a:blip>
          <a:srcRect b="20381"/>
          <a:stretch/>
        </p:blipFill>
        <p:spPr>
          <a:xfrm>
            <a:off x="7119802" y="1041738"/>
            <a:ext cx="4457700" cy="5460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Прямоугольник 1"/>
          <p:cNvSpPr>
            <a:spLocks noChangeArrowheads="1"/>
          </p:cNvSpPr>
          <p:nvPr/>
        </p:nvSpPr>
        <p:spPr bwMode="auto">
          <a:xfrm>
            <a:off x="212725" y="279400"/>
            <a:ext cx="11714163" cy="9540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В годы войны атеистическая пропаганда была уменьшена, деятельность Союза воинствующих безбожников свернута.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2815" y="1415369"/>
            <a:ext cx="7297709" cy="5181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2467" name="Прямоугольник 3"/>
          <p:cNvSpPr>
            <a:spLocks noChangeArrowheads="1"/>
          </p:cNvSpPr>
          <p:nvPr/>
        </p:nvSpPr>
        <p:spPr bwMode="auto">
          <a:xfrm>
            <a:off x="7680325" y="1589088"/>
            <a:ext cx="4246563" cy="4832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Сократились репрессии против клириков МП, </a:t>
            </a:r>
          </a:p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из лагерей на свободу вышли десятки священнослужителей, шесть архиепископов и пять епископов. Возобновились архиерейские хиротонии. Открылись новые приходы.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/>
          </a:blip>
          <a:srcRect t="3744" b="27347"/>
          <a:stretch/>
        </p:blipFill>
        <p:spPr>
          <a:xfrm>
            <a:off x="226423" y="1645920"/>
            <a:ext cx="5103223" cy="5105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3490" name="Прямоугольник 4"/>
          <p:cNvSpPr>
            <a:spLocks noChangeArrowheads="1"/>
          </p:cNvSpPr>
          <p:nvPr/>
        </p:nvSpPr>
        <p:spPr bwMode="auto">
          <a:xfrm>
            <a:off x="134938" y="160338"/>
            <a:ext cx="5299075" cy="138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В идеологии партии завершался переход от интернационализма</a:t>
            </a:r>
          </a:p>
          <a:p>
            <a:pPr algn="ctr"/>
            <a:r>
              <a:rPr lang="ru-RU" sz="2800" b="1">
                <a:latin typeface="Calibri" pitchFamily="34" charset="0"/>
              </a:rPr>
              <a:t> к советскому патриотизму. </a:t>
            </a:r>
          </a:p>
        </p:txBody>
      </p:sp>
      <p:pic>
        <p:nvPicPr>
          <p:cNvPr id="63491" name="Picture 3" descr="14_plakat_gp-wa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40563" y="160338"/>
            <a:ext cx="4768850" cy="626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662363" y="6227763"/>
            <a:ext cx="8337550" cy="523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altLang="ru-RU" sz="2800" b="1" dirty="0" smtClean="0">
                <a:latin typeface="+mn-lt"/>
              </a:rPr>
              <a:t>Плакаты </a:t>
            </a:r>
            <a:r>
              <a:rPr lang="ru-RU" altLang="ru-RU" sz="2800" b="1" dirty="0">
                <a:latin typeface="+mn-lt"/>
              </a:rPr>
              <a:t>времён Великой Отечественной войны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1" name="Picture 5" descr="4_Александр Невский"/>
          <p:cNvPicPr>
            <a:picLocks noChangeAspect="1" noChangeArrowheads="1"/>
          </p:cNvPicPr>
          <p:nvPr/>
        </p:nvPicPr>
        <p:blipFill>
          <a:blip r:embed="rId2" cstate="hqprint">
            <a:extLst/>
          </a:blip>
          <a:srcRect/>
          <a:stretch>
            <a:fillRect/>
          </a:stretch>
        </p:blipFill>
        <p:spPr bwMode="auto">
          <a:xfrm>
            <a:off x="0" y="0"/>
            <a:ext cx="47244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" name="Picture 5" descr="6_Дмитрий Донской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7578725" y="0"/>
            <a:ext cx="461327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64515" name="Прямоугольник 5"/>
          <p:cNvSpPr>
            <a:spLocks noChangeArrowheads="1"/>
          </p:cNvSpPr>
          <p:nvPr/>
        </p:nvSpPr>
        <p:spPr bwMode="auto">
          <a:xfrm>
            <a:off x="4770438" y="1444625"/>
            <a:ext cx="2762250" cy="3968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Имена </a:t>
            </a:r>
          </a:p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св. князей Александра Невского </a:t>
            </a:r>
          </a:p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и Димитрия Донского стали упоминаться в положительном контексте.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4" name="Picture 6" descr="8_Александр Суворов - копия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0" y="143579"/>
            <a:ext cx="5081451" cy="657084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/>
          </a:blip>
          <a:srcRect l="3768"/>
          <a:stretch/>
        </p:blipFill>
        <p:spPr>
          <a:xfrm>
            <a:off x="7369210" y="143579"/>
            <a:ext cx="4822789" cy="6570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5539" name="Прямоугольник 4"/>
          <p:cNvSpPr>
            <a:spLocks noChangeArrowheads="1"/>
          </p:cNvSpPr>
          <p:nvPr/>
        </p:nvSpPr>
        <p:spPr bwMode="auto">
          <a:xfrm>
            <a:off x="5221288" y="1222375"/>
            <a:ext cx="2019300" cy="2678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В кабинете Сталина появились портреты Суворова </a:t>
            </a:r>
          </a:p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и Кутузова.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3" descr="orden-alexandra-nevsk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1950" y="188913"/>
            <a:ext cx="30448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4" descr="14-orden-suvoro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2781300"/>
            <a:ext cx="331152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7" descr="orden-kutuzova-1-lar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75275" y="260350"/>
            <a:ext cx="3109913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6" descr="14-orden-ushakov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32625" y="2781300"/>
            <a:ext cx="3311525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5" name="Прямоугольник 8"/>
          <p:cNvSpPr>
            <a:spLocks noChangeArrowheads="1"/>
          </p:cNvSpPr>
          <p:nvPr/>
        </p:nvSpPr>
        <p:spPr bwMode="auto">
          <a:xfrm>
            <a:off x="369888" y="6142038"/>
            <a:ext cx="11452225" cy="5222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Ордена в честь великих русских полководцев. Учреждены в 1942 году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Фото памятник 1000 летия России Новгород 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0" y="0"/>
            <a:ext cx="4503084" cy="6858000"/>
          </a:xfrm>
          <a:effectLst>
            <a:softEdge rad="112500"/>
          </a:effectLst>
          <a:extLst/>
        </p:spPr>
      </p:pic>
      <p:pic>
        <p:nvPicPr>
          <p:cNvPr id="5" name="Picture 9" descr="04c-7(2)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/>
          </a:blip>
          <a:srcRect/>
          <a:stretch>
            <a:fillRect/>
          </a:stretch>
        </p:blipFill>
        <p:spPr>
          <a:xfrm>
            <a:off x="7668273" y="0"/>
            <a:ext cx="4477871" cy="6858000"/>
          </a:xfrm>
          <a:effectLst>
            <a:softEdge rad="112500"/>
          </a:effectLst>
        </p:spPr>
      </p:pic>
      <p:pic>
        <p:nvPicPr>
          <p:cNvPr id="6" name="Picture 6" descr="Фото 1 Живый в помощи Вышняго"/>
          <p:cNvPicPr>
            <a:picLocks noChangeAspect="1" noChangeArrowheads="1"/>
          </p:cNvPicPr>
          <p:nvPr/>
        </p:nvPicPr>
        <p:blipFill rotWithShape="1">
          <a:blip r:embed="rId4">
            <a:extLst/>
          </a:blip>
          <a:srcRect l="15809"/>
          <a:stretch/>
        </p:blipFill>
        <p:spPr>
          <a:xfrm>
            <a:off x="3946109" y="130629"/>
            <a:ext cx="4279140" cy="3683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1508" name="Прямоугольник 6"/>
          <p:cNvSpPr>
            <a:spLocks noChangeArrowheads="1"/>
          </p:cNvSpPr>
          <p:nvPr/>
        </p:nvSpPr>
        <p:spPr bwMode="auto">
          <a:xfrm>
            <a:off x="4656138" y="4670425"/>
            <a:ext cx="7137400" cy="1939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>
                <a:solidFill>
                  <a:srgbClr val="000000"/>
                </a:solidFill>
                <a:latin typeface="Calibri" pitchFamily="34" charset="0"/>
              </a:rPr>
              <a:t>Пусть события тех времён послужат примером для современников, чтобы им было на кого равняться, если стране будет угрожать новая опасность.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64994" y="391069"/>
            <a:ext cx="11419996" cy="49516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7586" name="Прямоугольник 4"/>
          <p:cNvSpPr>
            <a:spLocks noChangeArrowheads="1"/>
          </p:cNvSpPr>
          <p:nvPr/>
        </p:nvSpPr>
        <p:spPr bwMode="auto">
          <a:xfrm>
            <a:off x="365125" y="5589588"/>
            <a:ext cx="11461750" cy="954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В Пасхальную ночь 1942 г. в Москве, Ленинграде и др. городах отменили комендантский час и разрешили крестные ходы.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Прямоугольник 1"/>
          <p:cNvSpPr>
            <a:spLocks noChangeArrowheads="1"/>
          </p:cNvSpPr>
          <p:nvPr/>
        </p:nvSpPr>
        <p:spPr bwMode="auto">
          <a:xfrm>
            <a:off x="7281863" y="582613"/>
            <a:ext cx="4714875" cy="5692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5 января 1943 г. митрополит Сергий (Страгородский) отправил в Кремль Сталину телеграмму, в которой сообщал о сборе пожертвований на танковую колонну имени Дмитрия Донского и просил открыть в Госбанке специальный счет. Сталин дал указание открыть счет и в ответной телеграмме поблагодарил духовенство и верующих.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hqprint">
            <a:extLst/>
          </a:blip>
          <a:srcRect r="17512"/>
          <a:stretch/>
        </p:blipFill>
        <p:spPr>
          <a:xfrm>
            <a:off x="169817" y="312582"/>
            <a:ext cx="6897190" cy="6271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Прямоугольник 1"/>
          <p:cNvSpPr>
            <a:spLocks noChangeArrowheads="1"/>
          </p:cNvSpPr>
          <p:nvPr/>
        </p:nvSpPr>
        <p:spPr bwMode="auto">
          <a:xfrm>
            <a:off x="182563" y="1492250"/>
            <a:ext cx="8177212" cy="1816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5 сентября 1943 г.  состоялась встреча Сталина с тремя митрополитами (Патриаршим местоблюстителем Сергием (Страгородским), Алексием (Симанским) и Николаем (Ярушевичем). </a:t>
            </a:r>
          </a:p>
        </p:txBody>
      </p:sp>
      <p:sp>
        <p:nvSpPr>
          <p:cNvPr id="69634" name="Прямоугольник 3"/>
          <p:cNvSpPr>
            <a:spLocks noChangeArrowheads="1"/>
          </p:cNvSpPr>
          <p:nvPr/>
        </p:nvSpPr>
        <p:spPr bwMode="auto">
          <a:xfrm>
            <a:off x="182563" y="3556000"/>
            <a:ext cx="8177212" cy="3108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Уже через три дня после встречи в Кремле, на праздник Сретения Владимирской иконы Божией Матери, собрался Архиерейский собор </a:t>
            </a:r>
          </a:p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(19 епархиальных архиереев РПЦ во главе с Патриаршим Местоблюстителем). Собор единогласно избрал митрополита Сергия Патриархом Московским и всея Руси.</a:t>
            </a:r>
          </a:p>
        </p:txBody>
      </p:sp>
      <p:sp>
        <p:nvSpPr>
          <p:cNvPr id="69635" name="Прямоугольник 4"/>
          <p:cNvSpPr>
            <a:spLocks noChangeArrowheads="1"/>
          </p:cNvSpPr>
          <p:nvPr/>
        </p:nvSpPr>
        <p:spPr bwMode="auto">
          <a:xfrm>
            <a:off x="182563" y="209550"/>
            <a:ext cx="11745912" cy="1076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В 1943 году произошел коренной перелом в отношениях </a:t>
            </a:r>
          </a:p>
          <a:p>
            <a:pPr algn="ctr"/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между Церковью и Советским правительством</a:t>
            </a:r>
          </a:p>
        </p:txBody>
      </p:sp>
      <p:pic>
        <p:nvPicPr>
          <p:cNvPr id="6" name="Picture 7" descr="Фото 18  Патр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/>
          </a:blip>
          <a:srcRect b="3704"/>
          <a:stretch/>
        </p:blipFill>
        <p:spPr>
          <a:xfrm>
            <a:off x="8490856" y="1495003"/>
            <a:ext cx="3438325" cy="514092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7" descr="Фото 10 картина Сталин принимает митрополита Сергия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676400" y="3403600"/>
            <a:ext cx="4800600" cy="3162300"/>
          </a:xfrm>
        </p:spPr>
      </p:pic>
      <p:pic>
        <p:nvPicPr>
          <p:cNvPr id="7065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3429000"/>
            <a:ext cx="3838575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990600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8600" y="990600"/>
            <a:ext cx="2581275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24400" y="990600"/>
            <a:ext cx="304800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Прямоугольник 1"/>
          <p:cNvSpPr>
            <a:spLocks noChangeArrowheads="1"/>
          </p:cNvSpPr>
          <p:nvPr/>
        </p:nvSpPr>
        <p:spPr bwMode="auto">
          <a:xfrm>
            <a:off x="5681663" y="342900"/>
            <a:ext cx="6335712" cy="3540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40 представителей духовенства были награждены медалями «За оборону Ленинграда» и «За оборону Москвы», </a:t>
            </a:r>
          </a:p>
          <a:p>
            <a:r>
              <a:rPr lang="ru-RU" sz="2800" b="1">
                <a:latin typeface="Calibri" pitchFamily="34" charset="0"/>
              </a:rPr>
              <a:t>50 удостоены медали «За доблестный труд в Великой Отечественной войне», несколько десятков – медали «Партизану Великой Отечественной войны».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/>
          </a:blip>
          <a:srcRect t="15881"/>
          <a:stretch/>
        </p:blipFill>
        <p:spPr>
          <a:xfrm>
            <a:off x="252549" y="343435"/>
            <a:ext cx="5193300" cy="26648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2549" y="3161211"/>
            <a:ext cx="5205424" cy="3448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684" name="Прямоугольник 5"/>
          <p:cNvSpPr>
            <a:spLocks noChangeArrowheads="1"/>
          </p:cNvSpPr>
          <p:nvPr/>
        </p:nvSpPr>
        <p:spPr bwMode="auto">
          <a:xfrm>
            <a:off x="5681663" y="4173538"/>
            <a:ext cx="6335712" cy="22463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Покровский женский монастырь, организовавший госпиталь, получил письменные благодарности, </a:t>
            </a:r>
          </a:p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а настоятельница представлена </a:t>
            </a:r>
          </a:p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к ордену.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Прямоугольник 1"/>
          <p:cNvSpPr>
            <a:spLocks noChangeArrowheads="1"/>
          </p:cNvSpPr>
          <p:nvPr/>
        </p:nvSpPr>
        <p:spPr bwMode="auto">
          <a:xfrm>
            <a:off x="239713" y="287338"/>
            <a:ext cx="5873750" cy="39703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Было получено разрешение от властей на восстановление духовного образования в СССР. Открытие богословского института и пастырских курсов состоялось в день памяти святого мученика Иустина Философа 14 июня 1944 г., в помещениях Новодевичьего монастыря.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/>
          </a:blip>
          <a:srcRect t="12952" b="7048"/>
          <a:stretch/>
        </p:blipFill>
        <p:spPr>
          <a:xfrm>
            <a:off x="6435959" y="286770"/>
            <a:ext cx="5383936" cy="63099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Прямоугольник 1"/>
          <p:cNvSpPr>
            <a:spLocks noChangeArrowheads="1"/>
          </p:cNvSpPr>
          <p:nvPr/>
        </p:nvSpPr>
        <p:spPr bwMode="auto">
          <a:xfrm>
            <a:off x="7080250" y="219075"/>
            <a:ext cx="4819650" cy="39703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10 апреля 1945 г. </a:t>
            </a:r>
          </a:p>
          <a:p>
            <a:r>
              <a:rPr lang="ru-RU" sz="2800" b="1">
                <a:latin typeface="Calibri" pitchFamily="34" charset="0"/>
              </a:rPr>
              <a:t>произошла вторая встреча Сталина с иерархами Русской Православной Церкви, </a:t>
            </a:r>
          </a:p>
          <a:p>
            <a:r>
              <a:rPr lang="ru-RU" sz="2800" b="1">
                <a:latin typeface="Calibri" pitchFamily="34" charset="0"/>
              </a:rPr>
              <a:t>в которой участвовали Патриарх Алексий, митрополит Николай (Ярушевич) и прот. Николай Колчицкий. </a:t>
            </a:r>
          </a:p>
        </p:txBody>
      </p:sp>
      <p:sp>
        <p:nvSpPr>
          <p:cNvPr id="73730" name="Прямоугольник 2"/>
          <p:cNvSpPr>
            <a:spLocks noChangeArrowheads="1"/>
          </p:cNvSpPr>
          <p:nvPr/>
        </p:nvSpPr>
        <p:spPr bwMode="auto">
          <a:xfrm>
            <a:off x="182563" y="4500563"/>
            <a:ext cx="11769725" cy="954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К.Е.Ворошилов: «У Русской Церкви – большое будущее. </a:t>
            </a:r>
          </a:p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Она наш козырь в Прибалтике, Восточной Европе, за границей вообще». </a:t>
            </a:r>
          </a:p>
        </p:txBody>
      </p:sp>
      <p:sp>
        <p:nvSpPr>
          <p:cNvPr id="73731" name="Прямоугольник 3"/>
          <p:cNvSpPr>
            <a:spLocks noChangeArrowheads="1"/>
          </p:cNvSpPr>
          <p:nvPr/>
        </p:nvSpPr>
        <p:spPr bwMode="auto">
          <a:xfrm>
            <a:off x="182563" y="5707063"/>
            <a:ext cx="11717337" cy="954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Пока советское руководство не поменяло планы, для Русской Церкви продолжался период относительного благоприятствования.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/>
          </a:blip>
          <a:srcRect t="3094" r="25924" b="16344"/>
          <a:stretch/>
        </p:blipFill>
        <p:spPr>
          <a:xfrm>
            <a:off x="248192" y="218378"/>
            <a:ext cx="6518793" cy="39878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Прямоугольник 1"/>
          <p:cNvSpPr>
            <a:spLocks noChangeArrowheads="1"/>
          </p:cNvSpPr>
          <p:nvPr/>
        </p:nvSpPr>
        <p:spPr bwMode="auto">
          <a:xfrm>
            <a:off x="187325" y="184150"/>
            <a:ext cx="6265863" cy="39703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Таким образом, РПЦ не только спасла нашу страну от захвата фашистами, но и определила дальнейшую судьбу, смягчив гонения на православную веру и определив дальнейшее возрождение церковной жизни, без которой невозможны ни сохранение культурных ценностей, ни духовное развитие русского народа.</a:t>
            </a:r>
          </a:p>
        </p:txBody>
      </p:sp>
      <p:sp>
        <p:nvSpPr>
          <p:cNvPr id="74754" name="Прямоугольник 2"/>
          <p:cNvSpPr>
            <a:spLocks noChangeArrowheads="1"/>
          </p:cNvSpPr>
          <p:nvPr/>
        </p:nvSpPr>
        <p:spPr bwMode="auto">
          <a:xfrm>
            <a:off x="187325" y="4519613"/>
            <a:ext cx="11699875" cy="20939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 b="1">
                <a:solidFill>
                  <a:srgbClr val="000000"/>
                </a:solidFill>
                <a:latin typeface="Calibri" pitchFamily="34" charset="0"/>
              </a:rPr>
              <a:t>Ведь именно православные традиции определяют наше прошлое, настоящее и будущее. Забывая эти традиции, мы теряем самобытность и национальное «я». Возрождение духовной жизни позволило нашей Родине не только выстоять в войне, но и развиваться дальше как суверенное государство со своими духовными идеями и самобытной культурой.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/>
          </a:blip>
          <a:srcRect r="20874"/>
          <a:stretch/>
        </p:blipFill>
        <p:spPr>
          <a:xfrm>
            <a:off x="6662216" y="183669"/>
            <a:ext cx="5224983" cy="4127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708025"/>
          </a:xfrm>
          <a:prstGeom prst="rect">
            <a:avLst/>
          </a:prstGeom>
          <a:solidFill>
            <a:srgbClr val="36242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Заключение</a:t>
            </a:r>
          </a:p>
        </p:txBody>
      </p:sp>
      <p:sp>
        <p:nvSpPr>
          <p:cNvPr id="75778" name="Прямоугольник 2"/>
          <p:cNvSpPr>
            <a:spLocks noChangeArrowheads="1"/>
          </p:cNvSpPr>
          <p:nvPr/>
        </p:nvSpPr>
        <p:spPr bwMode="auto">
          <a:xfrm>
            <a:off x="3565525" y="892175"/>
            <a:ext cx="8374063" cy="5694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В годы между событиями 1917 года и Великой Отечественной войной пролег крестный путь Русской Православной Церкви и русского православного народа. В этот трагический период для Церкви сотни тысяч верующих людей засвидетельствовали верность Христу и Святой Церкви и увенчались венцами мученическими. Благодаря их подвигу, примеру и молитвам русский народ одержал нравственную победу в борьбе с фашистами, обрел себя, ощутил духовное и национальное единство. То, что в результате революции было опорочено, осмеяно, поругано, вновь обрело смысл и значение.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hqprint">
            <a:extLst/>
          </a:blip>
          <a:srcRect l="11198" t="6856" r="12278" b="12572"/>
          <a:stretch/>
        </p:blipFill>
        <p:spPr>
          <a:xfrm>
            <a:off x="169992" y="892689"/>
            <a:ext cx="3204801" cy="5744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Прямоугольник 1"/>
          <p:cNvSpPr>
            <a:spLocks noChangeArrowheads="1"/>
          </p:cNvSpPr>
          <p:nvPr/>
        </p:nvSpPr>
        <p:spPr bwMode="auto">
          <a:xfrm>
            <a:off x="239713" y="301625"/>
            <a:ext cx="6238875" cy="61261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Великая война возродила веру в Спасителя, выявила христианские черты русского народа: самоотвержение, терпение, общинность, духовную твердость, стремление жить в соответствии с волей Божией. В войну вошла одна страна, вышла другая – обновленная и преображенная. И не случайно один русский воин духовным оком видел на ступенях Рейхстага императора Николая II в форме старой царской армии, благословлявшего победоносные советские войска.</a:t>
            </a:r>
          </a:p>
        </p:txBody>
      </p:sp>
      <p:pic>
        <p:nvPicPr>
          <p:cNvPr id="3" name="Picture 2" descr="1379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6675119" y="302359"/>
            <a:ext cx="5230340" cy="6259022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134938" y="865188"/>
            <a:ext cx="7427912" cy="1816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22 июня 1941 года, в день всех святых, </a:t>
            </a:r>
          </a:p>
          <a:p>
            <a:pPr algn="ctr"/>
            <a:r>
              <a:rPr lang="ru-RU" sz="2800" b="1">
                <a:latin typeface="Calibri" pitchFamily="34" charset="0"/>
              </a:rPr>
              <a:t>в земле Российской просиявших, к народу обратился Патриарший Местоблюститель </a:t>
            </a:r>
          </a:p>
          <a:p>
            <a:pPr algn="ctr"/>
            <a:r>
              <a:rPr lang="ru-RU" sz="2800" b="1" i="1">
                <a:solidFill>
                  <a:srgbClr val="C00000"/>
                </a:solidFill>
                <a:latin typeface="Calibri" pitchFamily="34" charset="0"/>
              </a:rPr>
              <a:t>митрополит Сергий (Страгородский):</a:t>
            </a:r>
            <a:endParaRPr lang="ru-RU" sz="2800" b="1"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192000" cy="708025"/>
          </a:xfrm>
          <a:prstGeom prst="rect">
            <a:avLst/>
          </a:prstGeom>
          <a:solidFill>
            <a:srgbClr val="36242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Призыв церкви к народу о защите Отечества</a:t>
            </a:r>
          </a:p>
        </p:txBody>
      </p:sp>
      <p:sp>
        <p:nvSpPr>
          <p:cNvPr id="22531" name="Прямоугольник 5"/>
          <p:cNvSpPr>
            <a:spLocks noChangeArrowheads="1"/>
          </p:cNvSpPr>
          <p:nvPr/>
        </p:nvSpPr>
        <p:spPr bwMode="auto">
          <a:xfrm>
            <a:off x="134938" y="2836863"/>
            <a:ext cx="7427912" cy="39703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Calibri" pitchFamily="34" charset="0"/>
              </a:rPr>
              <a:t>«Повторяются времена Батыя, немецких рыцарей, шведов, Наполеона. С Божией помощью, и на сей раз русский народ развеет в прах фашистскую вражескую силу... Вспомним святых вождей русского народа Александра Невского, Димитрия Донского, полагавших души за народ и Родину. Вспомним неисчислимые тысячи православных воинов...»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7562850" y="85344"/>
            <a:ext cx="4629150" cy="67401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7" descr="Фото 26 Знамя Победы над Берлином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/>
          </a:blip>
          <a:srcRect t="11084" b="2582"/>
          <a:stretch/>
        </p:blipFill>
        <p:spPr>
          <a:xfrm>
            <a:off x="354875" y="405032"/>
            <a:ext cx="5418908" cy="6165585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7826" name="Прямоугольник 1"/>
          <p:cNvSpPr>
            <a:spLocks noChangeArrowheads="1"/>
          </p:cNvSpPr>
          <p:nvPr/>
        </p:nvSpPr>
        <p:spPr bwMode="auto">
          <a:xfrm>
            <a:off x="6713538" y="1519238"/>
            <a:ext cx="4638675" cy="2247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В 1945 году штурм Берлина </a:t>
            </a:r>
          </a:p>
          <a:p>
            <a:r>
              <a:rPr lang="ru-RU" sz="2800" b="1">
                <a:latin typeface="Calibri" pitchFamily="34" charset="0"/>
              </a:rPr>
              <a:t>совершался на Страстной </a:t>
            </a:r>
          </a:p>
          <a:p>
            <a:r>
              <a:rPr lang="ru-RU" sz="2800" b="1">
                <a:latin typeface="Calibri" pitchFamily="34" charset="0"/>
              </a:rPr>
              <a:t>седмице, а Пасха пришлась </a:t>
            </a:r>
          </a:p>
          <a:p>
            <a:r>
              <a:rPr lang="ru-RU" sz="2800" b="1">
                <a:latin typeface="Calibri" pitchFamily="34" charset="0"/>
              </a:rPr>
              <a:t>на 6 мая – день святого </a:t>
            </a:r>
          </a:p>
          <a:p>
            <a:r>
              <a:rPr lang="ru-RU" sz="2800" b="1">
                <a:latin typeface="Calibri" pitchFamily="34" charset="0"/>
              </a:rPr>
              <a:t>Георгия Победоносца.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7" descr="Фото 23 Жуков Георгий Константинович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1466307" y="1259745"/>
            <a:ext cx="3905936" cy="5440411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04" name="Picture 8" descr="Фото 25 Преподобный иеросхимонах Нектарий Оптинский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/>
          </a:blip>
          <a:srcRect/>
          <a:stretch>
            <a:fillRect/>
          </a:stretch>
        </p:blipFill>
        <p:spPr>
          <a:xfrm>
            <a:off x="7132320" y="1259746"/>
            <a:ext cx="3541124" cy="5440411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8851" name="Прямоугольник 1"/>
          <p:cNvSpPr>
            <a:spLocks noChangeArrowheads="1"/>
          </p:cNvSpPr>
          <p:nvPr/>
        </p:nvSpPr>
        <p:spPr bwMode="auto">
          <a:xfrm>
            <a:off x="1466850" y="160338"/>
            <a:ext cx="9205913" cy="954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На ратную службу маршала Победы Г.К.Жукова благословил последний оптинский старец Нектарий.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Прямоугольник 1"/>
          <p:cNvSpPr>
            <a:spLocks noChangeArrowheads="1"/>
          </p:cNvSpPr>
          <p:nvPr/>
        </p:nvSpPr>
        <p:spPr bwMode="auto">
          <a:xfrm>
            <a:off x="5303838" y="322263"/>
            <a:ext cx="6388100" cy="2247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День Победы – наша вторая Пасха – день спасения мира от богоборческого и человеконенавистнического фашизма, и день воскресения русской души.</a:t>
            </a:r>
          </a:p>
        </p:txBody>
      </p:sp>
      <p:sp>
        <p:nvSpPr>
          <p:cNvPr id="79874" name="Прямоугольник 2"/>
          <p:cNvSpPr>
            <a:spLocks noChangeArrowheads="1"/>
          </p:cNvSpPr>
          <p:nvPr/>
        </p:nvSpPr>
        <p:spPr bwMode="auto">
          <a:xfrm>
            <a:off x="5303838" y="3814763"/>
            <a:ext cx="6388100" cy="2678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Беспримерный подвиг, который явил наш народ в период войны, и есть вклад Русской Православной Церкви в Великую Победу. И этот вклад огромен и не поддается количественной оценке.</a:t>
            </a:r>
          </a:p>
        </p:txBody>
      </p:sp>
      <p:pic>
        <p:nvPicPr>
          <p:cNvPr id="4" name="Picture 2" descr="3 Икона Сошествия во ад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309154" y="230777"/>
            <a:ext cx="4764088" cy="64008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6" descr="Священники_орденоносцы (1)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/>
          </a:blip>
          <a:srcRect b="9144"/>
          <a:stretch/>
        </p:blipFill>
        <p:spPr>
          <a:xfrm>
            <a:off x="2236470" y="1402080"/>
            <a:ext cx="7719060" cy="527409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0898" name="Прямоугольник 1"/>
          <p:cNvSpPr>
            <a:spLocks noChangeArrowheads="1"/>
          </p:cNvSpPr>
          <p:nvPr/>
        </p:nvSpPr>
        <p:spPr bwMode="auto">
          <a:xfrm>
            <a:off x="1270000" y="311150"/>
            <a:ext cx="9652000" cy="9540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Священники на Параде Победы 24 июня 1945 г. </a:t>
            </a:r>
            <a:br>
              <a:rPr lang="ru-RU" sz="2800" b="1">
                <a:latin typeface="Calibri" pitchFamily="34" charset="0"/>
              </a:rPr>
            </a:br>
            <a:r>
              <a:rPr lang="ru-RU" sz="2800" b="1">
                <a:latin typeface="Calibri" pitchFamily="34" charset="0"/>
              </a:rPr>
              <a:t>На этот день в 1945 году пришелся праздник Святой Троицы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Храм на Мамаевом кургане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/>
          </a:blip>
          <a:srcRect t="13579" b="12804"/>
          <a:stretch/>
        </p:blipFill>
        <p:spPr>
          <a:xfrm>
            <a:off x="181558" y="137161"/>
            <a:ext cx="11828885" cy="6583679"/>
          </a:xfrm>
          <a:effectLst>
            <a:softEdge rad="112500"/>
          </a:effectLst>
          <a:ex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/>
          </a:blip>
          <a:srcRect t="7076" b="7851"/>
          <a:stretch/>
        </p:blipFill>
        <p:spPr>
          <a:xfrm>
            <a:off x="222067" y="300445"/>
            <a:ext cx="5212081" cy="63134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554" name="Прямоугольник 4"/>
          <p:cNvSpPr>
            <a:spLocks noChangeArrowheads="1"/>
          </p:cNvSpPr>
          <p:nvPr/>
        </p:nvSpPr>
        <p:spPr bwMode="auto">
          <a:xfrm>
            <a:off x="5956300" y="931863"/>
            <a:ext cx="5656263" cy="22463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«Церковь Христова благословляет всех православных на защиту священных границ нашей Родины. </a:t>
            </a:r>
          </a:p>
          <a:p>
            <a:r>
              <a:rPr lang="ru-RU" sz="2800" b="1" i="1">
                <a:latin typeface="Calibri" pitchFamily="34" charset="0"/>
              </a:rPr>
              <a:t>Господь нам дарует победу».</a:t>
            </a:r>
          </a:p>
        </p:txBody>
      </p:sp>
      <p:sp>
        <p:nvSpPr>
          <p:cNvPr id="23555" name="Прямоугольник 5"/>
          <p:cNvSpPr>
            <a:spLocks noChangeArrowheads="1"/>
          </p:cNvSpPr>
          <p:nvPr/>
        </p:nvSpPr>
        <p:spPr bwMode="auto">
          <a:xfrm>
            <a:off x="5956300" y="3808413"/>
            <a:ext cx="5656263" cy="138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Патриарший местоблюститель</a:t>
            </a:r>
            <a:br>
              <a:rPr lang="ru-RU" sz="2800" b="1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смиренный Сергий, митрополит</a:t>
            </a:r>
            <a:br>
              <a:rPr lang="ru-RU" sz="2800" b="1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Московский и Коломенский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1 Икона Тайная вечеря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59025" y="1323975"/>
            <a:ext cx="7473950" cy="531336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2052638" y="268288"/>
            <a:ext cx="8086725" cy="954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latin typeface="Calibri" pitchFamily="34" charset="0"/>
              </a:rPr>
              <a:t>«Нет больше той любви, как если кто положит душу свою за други своя» </a:t>
            </a:r>
            <a:r>
              <a:rPr lang="ru-RU" sz="2800" b="1">
                <a:latin typeface="Calibri" pitchFamily="34" charset="0"/>
              </a:rPr>
              <a:t>(Ин. 15:12-13)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238125" y="1203325"/>
            <a:ext cx="5745163" cy="9540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«Братья и сёстры, к вам обращаюсь я, друзья мои!...»</a:t>
            </a:r>
          </a:p>
        </p:txBody>
      </p:sp>
      <p:sp>
        <p:nvSpPr>
          <p:cNvPr id="25602" name="Прямоугольник 2"/>
          <p:cNvSpPr>
            <a:spLocks noChangeArrowheads="1"/>
          </p:cNvSpPr>
          <p:nvPr/>
        </p:nvSpPr>
        <p:spPr bwMode="auto">
          <a:xfrm>
            <a:off x="238125" y="2611438"/>
            <a:ext cx="5745163" cy="39703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«Война, которую вы ведете, есть война освободительная, война справедливая. Пусть вдохновляет вас в этой войне мужественный образ наших великих предков – Александра Невского, Димитрия Донского, Кузьмы Минина, Димитрия Пожарского, Александра Суворова, Михаила Кутузова!»</a:t>
            </a:r>
          </a:p>
        </p:txBody>
      </p:sp>
      <p:sp>
        <p:nvSpPr>
          <p:cNvPr id="25603" name="Прямоугольник 3"/>
          <p:cNvSpPr>
            <a:spLocks noChangeArrowheads="1"/>
          </p:cNvSpPr>
          <p:nvPr/>
        </p:nvSpPr>
        <p:spPr bwMode="auto">
          <a:xfrm>
            <a:off x="238125" y="227013"/>
            <a:ext cx="11649075" cy="5222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Из выступления И.В.Сталина 3 июля и 7 ноября 1941 г.</a:t>
            </a:r>
          </a:p>
        </p:txBody>
      </p:sp>
      <p:pic>
        <p:nvPicPr>
          <p:cNvPr id="6" name="Picture 2" descr="D:\инфа\презинтация\1215690763_stalin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6230983" y="1181889"/>
            <a:ext cx="5656216" cy="5400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1052</TotalTime>
  <Words>2190</Words>
  <Application>Microsoft Office PowerPoint</Application>
  <PresentationFormat>Широкоэкранный</PresentationFormat>
  <Paragraphs>147</Paragraphs>
  <Slides>64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</dc:creator>
  <cp:lastModifiedBy>User</cp:lastModifiedBy>
  <cp:revision>302</cp:revision>
  <dcterms:created xsi:type="dcterms:W3CDTF">2017-05-17T10:07:09Z</dcterms:created>
  <dcterms:modified xsi:type="dcterms:W3CDTF">2019-11-30T21:49:07Z</dcterms:modified>
</cp:coreProperties>
</file>